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60" r:id="rId4"/>
    <p:sldId id="259" r:id="rId5"/>
    <p:sldId id="261" r:id="rId6"/>
    <p:sldId id="262" r:id="rId7"/>
    <p:sldId id="263" r:id="rId8"/>
    <p:sldId id="264" r:id="rId9"/>
    <p:sldId id="265" r:id="rId10"/>
    <p:sldId id="266" r:id="rId11"/>
    <p:sldId id="267" r:id="rId12"/>
    <p:sldId id="268" r:id="rId13"/>
    <p:sldId id="269" r:id="rId14"/>
    <p:sldId id="272"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4F7A"/>
    <a:srgbClr val="4472C4"/>
    <a:srgbClr val="E9EBF5"/>
    <a:srgbClr val="99AED3"/>
    <a:srgbClr val="CFD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80574" autoAdjust="0"/>
  </p:normalViewPr>
  <p:slideViewPr>
    <p:cSldViewPr snapToGrid="0">
      <p:cViewPr varScale="1">
        <p:scale>
          <a:sx n="64" d="100"/>
          <a:sy n="64" d="100"/>
        </p:scale>
        <p:origin x="917" y="46"/>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F76B4E-F2A2-4129-8CCB-668930102C65}" type="datetimeFigureOut">
              <a:rPr lang="en-US" smtClean="0"/>
              <a:t>9/27/2023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0C01D-666C-4ED5-B78A-C4593DD4DA6F}" type="slidenum">
              <a:rPr lang="en-US" smtClean="0"/>
              <a:t>‹#›</a:t>
            </a:fld>
            <a:endParaRPr lang="en-US"/>
          </a:p>
        </p:txBody>
      </p:sp>
    </p:spTree>
    <p:extLst>
      <p:ext uri="{BB962C8B-B14F-4D97-AF65-F5344CB8AC3E}">
        <p14:creationId xmlns:p14="http://schemas.microsoft.com/office/powerpoint/2010/main" val="93036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am Aarti Ramani and today we are going to </a:t>
            </a:r>
            <a:r>
              <a:rPr lang="en-US" b="0" i="0" dirty="0">
                <a:solidFill>
                  <a:srgbClr val="374151"/>
                </a:solidFill>
                <a:effectLst/>
                <a:latin typeface="Söhne"/>
              </a:rPr>
              <a:t>explore the critical realm of credit card transaction security and the approaches we're taking to safeguard financial well-being.</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a:t>
            </a:fld>
            <a:endParaRPr lang="en-US"/>
          </a:p>
        </p:txBody>
      </p:sp>
    </p:spTree>
    <p:extLst>
      <p:ext uri="{BB962C8B-B14F-4D97-AF65-F5344CB8AC3E}">
        <p14:creationId xmlns:p14="http://schemas.microsoft.com/office/powerpoint/2010/main" val="2658380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Logistic Regression:</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a:t>
            </a:r>
            <a:r>
              <a:rPr lang="en-US" sz="1800" dirty="0">
                <a:effectLst/>
                <a:latin typeface="Calibri" panose="020F0502020204030204" pitchFamily="34" charset="0"/>
                <a:ea typeface="Times New Roman" panose="02020603050405020304" pitchFamily="18" charset="0"/>
                <a:cs typeface="Latha" panose="020B0604020202020204" pitchFamily="34" charset="0"/>
              </a:rPr>
              <a:t>Logistic Regression </a:t>
            </a:r>
            <a:r>
              <a:rPr lang="en-IN" sz="1800" dirty="0">
                <a:effectLst/>
                <a:latin typeface="Times New Roman" panose="02020603050405020304" pitchFamily="18" charset="0"/>
                <a:ea typeface="Times New Roman" panose="02020603050405020304" pitchFamily="18" charset="0"/>
                <a:cs typeface="Latha" panose="020B0604020202020204" pitchFamily="34" charset="0"/>
              </a:rPr>
              <a:t>model correctly identifies about 94% of all actual non-fraudulent transactions and 77% of actual fraud cases.  </a:t>
            </a: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0.85 indicates a relatively good ability to discriminate between non-fraudulent and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Confusion Matrix:</a:t>
            </a:r>
          </a:p>
          <a:p>
            <a:pPr marL="457200" marR="0" lvl="0" indent="0" algn="l" defTabSz="914400" rtl="0" eaLnBrk="1" fontAlgn="auto" latinLnBrk="0" hangingPunct="1">
              <a:lnSpc>
                <a:spcPct val="200000"/>
              </a:lnSpc>
              <a:spcBef>
                <a:spcPts val="0"/>
              </a:spcBef>
              <a:spcAft>
                <a:spcPts val="1000"/>
              </a:spcAft>
              <a:buClrTx/>
              <a:buSzTx/>
              <a:buFontTx/>
              <a:buNone/>
              <a:tabLst/>
              <a:defRPr/>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346,742 non-fraudulent transactions (True Negatives) and 1,497 fraudulent transactions (True Positives). However, it also misclassified 21,784 non-fraudulent transactions as fraudulent (False Positives) and 456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10</a:t>
            </a:fld>
            <a:endParaRPr lang="en-US"/>
          </a:p>
        </p:txBody>
      </p:sp>
    </p:spTree>
    <p:extLst>
      <p:ext uri="{BB962C8B-B14F-4D97-AF65-F5344CB8AC3E}">
        <p14:creationId xmlns:p14="http://schemas.microsoft.com/office/powerpoint/2010/main" val="20288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Gradient Boosting:</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model correctly identifies about 89% of all actual fraud cases.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0.94 is excellent and indicates a strong ability to discriminate between non-fraudulent and fraudulent transactions.</a:t>
            </a:r>
          </a:p>
          <a:p>
            <a:pPr marL="457200" marR="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366,819 non-fraudulent transactions (True Negatives) and 1,736 fraudulent transactions (True Positives). It misclassified 1,707 non-fraudulent transactions as fraudulent (False Positives) and 217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11</a:t>
            </a:fld>
            <a:endParaRPr lang="en-US"/>
          </a:p>
        </p:txBody>
      </p:sp>
    </p:spTree>
    <p:extLst>
      <p:ext uri="{BB962C8B-B14F-4D97-AF65-F5344CB8AC3E}">
        <p14:creationId xmlns:p14="http://schemas.microsoft.com/office/powerpoint/2010/main" val="1618005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Neural Network:</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model correctly identifies about 75% of all actual fraud cases.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0.87 is good and indicates a reasonable ability to discriminate between non-fraudulent and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lvl="0" indent="0" algn="l" defTabSz="914400" rtl="0" eaLnBrk="1" fontAlgn="auto" latinLnBrk="0" hangingPunct="1">
              <a:lnSpc>
                <a:spcPct val="200000"/>
              </a:lnSpc>
              <a:spcBef>
                <a:spcPts val="0"/>
              </a:spcBef>
              <a:spcAft>
                <a:spcPts val="1000"/>
              </a:spcAft>
              <a:buClrTx/>
              <a:buSzTx/>
              <a:buFontTx/>
              <a:buNone/>
              <a:tabLst/>
              <a:defRPr/>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1"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363,891 non-fraudulent transactions (True Negatives) and 1,653 fraudulent transactions (True Positives). However, it also misclassified 4,635 non-fraudulent transactions as fraudulent (False Positives) and 300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12</a:t>
            </a:fld>
            <a:endParaRPr lang="en-US"/>
          </a:p>
        </p:txBody>
      </p:sp>
    </p:spTree>
    <p:extLst>
      <p:ext uri="{BB962C8B-B14F-4D97-AF65-F5344CB8AC3E}">
        <p14:creationId xmlns:p14="http://schemas.microsoft.com/office/powerpoint/2010/main" val="1599375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6000" dirty="0">
                <a:solidFill>
                  <a:schemeClr val="bg2"/>
                </a:solidFill>
              </a:rPr>
              <a:t>ETHICAL IMPLICATIONS:</a:t>
            </a:r>
          </a:p>
          <a:p>
            <a:pPr marL="0" marR="0">
              <a:lnSpc>
                <a:spcPct val="200000"/>
              </a:lnSpc>
              <a:spcBef>
                <a:spcPts val="0"/>
              </a:spcBef>
              <a:spcAft>
                <a:spcPts val="1000"/>
              </a:spcAft>
            </a:pPr>
            <a:r>
              <a:rPr lang="en-US" sz="8000" b="0" i="0" dirty="0">
                <a:solidFill>
                  <a:srgbClr val="374151"/>
                </a:solidFill>
                <a:effectLst/>
                <a:latin typeface="Söhne"/>
              </a:rPr>
              <a:t> With Credit card data, it is paramount to consider ethical implications such as Data privacy, transparency, and security. It is essential to use simulated data for positive purposes, with no harmful intent. Additionally, it is important to actively engage with stakeholders to ensure alignment with ethical standards and expectations.</a:t>
            </a:r>
            <a:endParaRPr lang="en-US" sz="6000" dirty="0">
              <a:solidFill>
                <a:schemeClr val="bg2"/>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13</a:t>
            </a:fld>
            <a:endParaRPr lang="en-US"/>
          </a:p>
        </p:txBody>
      </p:sp>
    </p:spTree>
    <p:extLst>
      <p:ext uri="{BB962C8B-B14F-4D97-AF65-F5344CB8AC3E}">
        <p14:creationId xmlns:p14="http://schemas.microsoft.com/office/powerpoint/2010/main" val="13944782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CONCLUSION:</a:t>
            </a:r>
          </a:p>
          <a:p>
            <a:pPr marL="0" marR="0" indent="45720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In summary, this project focused on developing and implementing effective credit card fraud detection models. We explored various machine-learning techniques, such as logistic regression, random forest classifier, gradient boosting, and neural networks. </a:t>
            </a:r>
          </a:p>
          <a:p>
            <a:pPr marL="0" marR="0" indent="45720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With an accuracy of 99.75%, the Random Forest Classifier is the best-performing model for this dataset. However, the dataset is highly imbalanced, with a significantly larger number of non-fraudulent transactions. This can impact the model's performance and interpretation of metrics.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While all three models demonstrated high accuracy and strong performance in identifying non-fraudulent transactions, there is a trade-off between precision and recall for detecting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indent="45720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14</a:t>
            </a:fld>
            <a:endParaRPr lang="en-US"/>
          </a:p>
        </p:txBody>
      </p:sp>
    </p:spTree>
    <p:extLst>
      <p:ext uri="{BB962C8B-B14F-4D97-AF65-F5344CB8AC3E}">
        <p14:creationId xmlns:p14="http://schemas.microsoft.com/office/powerpoint/2010/main" val="2683011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15</a:t>
            </a:fld>
            <a:endParaRPr lang="en-US"/>
          </a:p>
        </p:txBody>
      </p:sp>
    </p:spTree>
    <p:extLst>
      <p:ext uri="{BB962C8B-B14F-4D97-AF65-F5344CB8AC3E}">
        <p14:creationId xmlns:p14="http://schemas.microsoft.com/office/powerpoint/2010/main" val="4095942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Thank you all for joining me in this presentation. I hope this project was able to aid in the understanding of the efforts to enhance credit card transaction security.  If you have any questions or insights, please feel free to share them. Thank you.</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16</a:t>
            </a:fld>
            <a:endParaRPr lang="en-US"/>
          </a:p>
        </p:txBody>
      </p:sp>
    </p:spTree>
    <p:extLst>
      <p:ext uri="{BB962C8B-B14F-4D97-AF65-F5344CB8AC3E}">
        <p14:creationId xmlns:p14="http://schemas.microsoft.com/office/powerpoint/2010/main" val="4212863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Today we confront a growing menace affecting businesses worldwide – the relentless surge of credit card fraud. This challenge compels us to seek innovative solutions that not only detect but also prevent fraudulent transactions in real time. This project embarks on an transformative journey, leveraging the power of machine learning to build a robust credit card fraud prediction system. </a:t>
            </a:r>
            <a:r>
              <a:rPr lang="en-US" sz="1200" dirty="0">
                <a:solidFill>
                  <a:schemeClr val="bg1">
                    <a:lumMod val="95000"/>
                  </a:schemeClr>
                </a:solidFill>
              </a:rPr>
              <a:t>The primary objective is to draw a clear line between legitimate and fraudulent credit card transactions. </a:t>
            </a:r>
            <a:endParaRPr lang="en-US" sz="1200" b="0" i="0" dirty="0">
              <a:solidFill>
                <a:srgbClr val="374151"/>
              </a:solidFill>
              <a:effectLst/>
              <a:latin typeface="Söhne"/>
            </a:endParaRPr>
          </a:p>
          <a:p>
            <a:r>
              <a:rPr lang="en-US" sz="1200" dirty="0">
                <a:solidFill>
                  <a:schemeClr val="bg1">
                    <a:lumMod val="95000"/>
                  </a:schemeClr>
                </a:solidFill>
              </a:rPr>
              <a:t>In doing so, we aim to achieve several key goals: fortify security measures, reduce false positives that </a:t>
            </a:r>
            <a:r>
              <a:rPr lang="en-US" b="0" i="0" dirty="0">
                <a:solidFill>
                  <a:srgbClr val="161719"/>
                </a:solidFill>
                <a:effectLst/>
                <a:latin typeface="Inter"/>
              </a:rPr>
              <a:t>can cause unnecessary inconvenience to customers</a:t>
            </a:r>
            <a:r>
              <a:rPr lang="en-US" sz="1200" dirty="0">
                <a:solidFill>
                  <a:schemeClr val="bg1">
                    <a:lumMod val="95000"/>
                  </a:schemeClr>
                </a:solidFill>
              </a:rPr>
              <a:t>, enhance the overall customer experience, and most importantly, stay one step ahead of the ever-evolving tactics employed by fraudsters.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2</a:t>
            </a:fld>
            <a:endParaRPr lang="en-US"/>
          </a:p>
        </p:txBody>
      </p:sp>
    </p:spTree>
    <p:extLst>
      <p:ext uri="{BB962C8B-B14F-4D97-AF65-F5344CB8AC3E}">
        <p14:creationId xmlns:p14="http://schemas.microsoft.com/office/powerpoint/2010/main" val="2073888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This slide outlines the project process flow. We'll delve into each step in upcoming slides.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3</a:t>
            </a:fld>
            <a:endParaRPr lang="en-US"/>
          </a:p>
        </p:txBody>
      </p:sp>
    </p:spTree>
    <p:extLst>
      <p:ext uri="{BB962C8B-B14F-4D97-AF65-F5344CB8AC3E}">
        <p14:creationId xmlns:p14="http://schemas.microsoft.com/office/powerpoint/2010/main" val="2029148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dataset for the project is from Kaggle. It includes simulated credit card data, featuring both legitimate and fraudulent transactions, with attributes like transaction amounts, timestamps, merchant details, geographic data, and cardholder information</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4</a:t>
            </a:fld>
            <a:endParaRPr lang="en-US"/>
          </a:p>
        </p:txBody>
      </p:sp>
    </p:spTree>
    <p:extLst>
      <p:ext uri="{BB962C8B-B14F-4D97-AF65-F5344CB8AC3E}">
        <p14:creationId xmlns:p14="http://schemas.microsoft.com/office/powerpoint/2010/main" val="4071993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see the different data preparation steps implemented in the project. Checks such as empty rows, duplicate rows, datetime conversions etc. are certain data transformation steps performed.</a:t>
            </a:r>
          </a:p>
        </p:txBody>
      </p:sp>
      <p:sp>
        <p:nvSpPr>
          <p:cNvPr id="4" name="Slide Number Placeholder 3"/>
          <p:cNvSpPr>
            <a:spLocks noGrp="1"/>
          </p:cNvSpPr>
          <p:nvPr>
            <p:ph type="sldNum" sz="quarter" idx="5"/>
          </p:nvPr>
        </p:nvSpPr>
        <p:spPr/>
        <p:txBody>
          <a:bodyPr/>
          <a:lstStyle/>
          <a:p>
            <a:fld id="{B360C01D-666C-4ED5-B78A-C4593DD4DA6F}" type="slidenum">
              <a:rPr lang="en-US" smtClean="0"/>
              <a:t>5</a:t>
            </a:fld>
            <a:endParaRPr lang="en-US"/>
          </a:p>
        </p:txBody>
      </p:sp>
    </p:spTree>
    <p:extLst>
      <p:ext uri="{BB962C8B-B14F-4D97-AF65-F5344CB8AC3E}">
        <p14:creationId xmlns:p14="http://schemas.microsoft.com/office/powerpoint/2010/main" val="1346389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a:t>
            </a:r>
            <a:r>
              <a:rPr lang="en-US" b="0" i="0" dirty="0">
                <a:solidFill>
                  <a:srgbClr val="374151"/>
                </a:solidFill>
                <a:effectLst/>
                <a:latin typeface="Söhne"/>
              </a:rPr>
              <a:t>showcases various visualizations created from our dataset. </a:t>
            </a:r>
          </a:p>
          <a:p>
            <a:endParaRPr lang="en-US" dirty="0"/>
          </a:p>
          <a:p>
            <a:pPr algn="l">
              <a:buFont typeface="+mj-lt"/>
              <a:buAutoNum type="arabicPeriod"/>
            </a:pPr>
            <a:r>
              <a:rPr lang="en-US" b="0" i="0" dirty="0">
                <a:solidFill>
                  <a:srgbClr val="374151"/>
                </a:solidFill>
                <a:effectLst/>
                <a:latin typeface="Söhne"/>
              </a:rPr>
              <a:t>A pie chart illustrating frauds by category.</a:t>
            </a:r>
          </a:p>
          <a:p>
            <a:pPr algn="l">
              <a:buFont typeface="+mj-lt"/>
              <a:buAutoNum type="arabicPeriod"/>
            </a:pPr>
            <a:r>
              <a:rPr lang="en-US" b="0" i="0" dirty="0">
                <a:solidFill>
                  <a:srgbClr val="374151"/>
                </a:solidFill>
                <a:effectLst/>
                <a:latin typeface="Söhne"/>
              </a:rPr>
              <a:t>A chart displaying the distribution of transaction amounts and the number of frauds per state.</a:t>
            </a:r>
          </a:p>
          <a:p>
            <a:pPr algn="l">
              <a:buFont typeface="+mj-lt"/>
              <a:buAutoNum type="arabicPeriod"/>
            </a:pPr>
            <a:r>
              <a:rPr lang="en-US" b="0" i="0" dirty="0">
                <a:solidFill>
                  <a:srgbClr val="374151"/>
                </a:solidFill>
                <a:effectLst/>
                <a:latin typeface="Söhne"/>
              </a:rPr>
              <a:t>The third visualization showcases the distribution of numeric fields in the dataset."</a:t>
            </a:r>
          </a:p>
        </p:txBody>
      </p:sp>
      <p:sp>
        <p:nvSpPr>
          <p:cNvPr id="4" name="Slide Number Placeholder 3"/>
          <p:cNvSpPr>
            <a:spLocks noGrp="1"/>
          </p:cNvSpPr>
          <p:nvPr>
            <p:ph type="sldNum" sz="quarter" idx="5"/>
          </p:nvPr>
        </p:nvSpPr>
        <p:spPr/>
        <p:txBody>
          <a:bodyPr/>
          <a:lstStyle/>
          <a:p>
            <a:fld id="{B360C01D-666C-4ED5-B78A-C4593DD4DA6F}" type="slidenum">
              <a:rPr lang="en-US" smtClean="0"/>
              <a:t>6</a:t>
            </a:fld>
            <a:endParaRPr lang="en-US"/>
          </a:p>
        </p:txBody>
      </p:sp>
    </p:spTree>
    <p:extLst>
      <p:ext uri="{BB962C8B-B14F-4D97-AF65-F5344CB8AC3E}">
        <p14:creationId xmlns:p14="http://schemas.microsoft.com/office/powerpoint/2010/main" val="1308257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Söhne"/>
              </a:rPr>
              <a:t>There was an initial class imbalance, with more non-fraud transactions than fraudulent ones, reflecting real-time scenarios. To address the imbalance, the Synthetic Minority Oversampling Technique (SMOTE) was employed to balance the dataset.</a:t>
            </a:r>
          </a:p>
          <a:p>
            <a:pPr algn="l"/>
            <a:r>
              <a:rPr lang="en-US" b="0" i="0" dirty="0">
                <a:solidFill>
                  <a:srgbClr val="000000"/>
                </a:solidFill>
                <a:effectLst/>
                <a:latin typeface="Söhne"/>
              </a:rPr>
              <a:t>Additionally, given the dataset's categorical features, a Label Encoder was utilized to convert them into numerical format, and the StandardScaler preprocessing technique was applied to standardize or normalize numerical features.</a:t>
            </a:r>
          </a:p>
          <a:p>
            <a:br>
              <a:rPr lang="en-US" b="0" i="0" dirty="0">
                <a:solidFill>
                  <a:srgbClr val="000000"/>
                </a:solidFill>
                <a:effectLst/>
                <a:latin typeface="Söhne"/>
              </a:rPr>
            </a:b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7</a:t>
            </a:fld>
            <a:endParaRPr lang="en-US"/>
          </a:p>
        </p:txBody>
      </p:sp>
    </p:spTree>
    <p:extLst>
      <p:ext uri="{BB962C8B-B14F-4D97-AF65-F5344CB8AC3E}">
        <p14:creationId xmlns:p14="http://schemas.microsoft.com/office/powerpoint/2010/main" val="1991219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0">
              <a:lnSpc>
                <a:spcPct val="200000"/>
              </a:lnSpc>
              <a:buNone/>
            </a:pPr>
            <a:r>
              <a:rPr lang="en-US" sz="2800" b="0" i="0" dirty="0">
                <a:solidFill>
                  <a:srgbClr val="374151"/>
                </a:solidFill>
                <a:effectLst/>
                <a:latin typeface="Söhne"/>
              </a:rPr>
              <a:t>In this project, we built the Random Forest Classifier, Logistic Regression, Gradient Booster, and Neural Network models. This slide presents an overview of each model and its advantages and disadvantages. We'll delve into the outcomes of each model in the upcoming slides.</a:t>
            </a:r>
            <a:endParaRPr lang="en-US" sz="1800" dirty="0">
              <a:solidFill>
                <a:schemeClr val="bg1">
                  <a:lumMod val="95000"/>
                </a:schemeClr>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8</a:t>
            </a:fld>
            <a:endParaRPr lang="en-US"/>
          </a:p>
        </p:txBody>
      </p:sp>
    </p:spTree>
    <p:extLst>
      <p:ext uri="{BB962C8B-B14F-4D97-AF65-F5344CB8AC3E}">
        <p14:creationId xmlns:p14="http://schemas.microsoft.com/office/powerpoint/2010/main" val="269298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Random Forest Classifier:</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Based on the recall, we can say that the model correctly identifies 72% of actual fraud cases. </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0.86 suggests that the model has a strong ability to discriminate between non-fraudulent and fraudulent transactions.</a:t>
            </a:r>
          </a:p>
          <a:p>
            <a:pPr marL="457200" marR="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provides a detailed breakdown of the model's predictions. It shows that the model correctly classified 368,118 non-fraudulent transactions (True Negatives) and 1,433 fraudulent transactions (True Positives). It also misclassified 408 non-fraudulent transactions as fraudulent (False Positives) and 520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9</a:t>
            </a:fld>
            <a:endParaRPr lang="en-US"/>
          </a:p>
        </p:txBody>
      </p:sp>
    </p:spTree>
    <p:extLst>
      <p:ext uri="{BB962C8B-B14F-4D97-AF65-F5344CB8AC3E}">
        <p14:creationId xmlns:p14="http://schemas.microsoft.com/office/powerpoint/2010/main" val="2857794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EAF8A-0732-1A7D-12E5-6C98677FDD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0860F-403E-335D-B59F-58F8450F37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61E1D2-624D-1954-DB78-D9AEEF85A567}"/>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EF9B7F25-7353-B15A-C063-266C658D0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45AC1-E829-7991-B8DD-16B48B124142}"/>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793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F894-8291-0323-212B-FDD5251D0E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65388B-48D8-4BD1-8D5E-F141A8A9A3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41246-6CB8-122F-3098-A38955F93832}"/>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5E28A612-A274-2A7F-BD6D-CA261D22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AC09E-A527-A70E-7CF4-8809D62035F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069510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4448C-BDAD-8801-EDD2-644E5902D4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3BEDDF-4E45-43F6-AB58-C470DCCA0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E0F03-0EDE-8FE3-990E-6999A756BCED}"/>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6FA23A8F-B3FD-3965-3251-626864D1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EC7DD-2442-AE0D-2359-68F34108DFFB}"/>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880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DF4E-84F2-B535-0322-535580EF9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3E0C76-3624-3FA6-FE47-BBABE06E13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39A70-8FC8-3FB7-142A-EC928704C33C}"/>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3CFC7910-4F38-6B09-0D85-167AA659A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CE66-7EFF-D7CD-7C01-5CF62845E40C}"/>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5821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9577-6C7B-E029-759F-FA076CF40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6AF440-007C-718C-A7CE-C8E9B389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1D3F8F-32A7-5796-0B92-1516BF390BA8}"/>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D0FECFBE-D2F4-0B22-DB95-E4F09F981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490B91-5CF3-73F8-7442-1E7340AAF5E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98806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28E-F770-FD76-0A16-7EB4013C3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CFA0D-8375-00AF-A434-517B55AC05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784D0-DC3D-AB65-FC65-7447AF4544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174FC6-B627-163A-44CC-8237B5932440}"/>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6" name="Footer Placeholder 5">
            <a:extLst>
              <a:ext uri="{FF2B5EF4-FFF2-40B4-BE49-F238E27FC236}">
                <a16:creationId xmlns:a16="http://schemas.microsoft.com/office/drawing/2014/main" id="{7BE8CA78-817E-4912-3275-E6DBFD42E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69EB-D360-48E1-6B51-4485ED9FC1E4}"/>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19118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36EF-707E-CC11-466D-99CE7E2AD5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1DF6E-33C8-476C-8582-72F5E8F8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DA4BD-2D9B-C63C-234A-78A8301E41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E1AD0A-21A0-3E60-47C8-95270DBC6D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3A0794-8FFA-5617-BEA9-D68FC99CE7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BD7979-80AB-C011-DFD1-622B22E12E8F}"/>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8" name="Footer Placeholder 7">
            <a:extLst>
              <a:ext uri="{FF2B5EF4-FFF2-40B4-BE49-F238E27FC236}">
                <a16:creationId xmlns:a16="http://schemas.microsoft.com/office/drawing/2014/main" id="{96390126-8CAC-6E0E-A91F-5FF974C2B6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22F37-B456-CAAB-1C22-426F30870AF9}"/>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59063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A955-990A-3504-3A4C-CD5F1F1BAC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5D9052-2CDC-2FA9-26A9-316C32F262C7}"/>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4" name="Footer Placeholder 3">
            <a:extLst>
              <a:ext uri="{FF2B5EF4-FFF2-40B4-BE49-F238E27FC236}">
                <a16:creationId xmlns:a16="http://schemas.microsoft.com/office/drawing/2014/main" id="{1F1C1060-3EA9-171D-77EE-EE84E896DD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F84F22-5D10-8B25-B50F-ED8EAAA413C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40054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179B3-F6C6-1539-8A85-FA2FFEEEB37A}"/>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3" name="Footer Placeholder 2">
            <a:extLst>
              <a:ext uri="{FF2B5EF4-FFF2-40B4-BE49-F238E27FC236}">
                <a16:creationId xmlns:a16="http://schemas.microsoft.com/office/drawing/2014/main" id="{2C44BAE0-C3B4-E867-5F29-DD6359D2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D0EA1-5B87-EEFA-AF0D-B279F058197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66022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979C4-8898-15BD-F63A-9BFC784155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44AC54-1352-18B4-7657-D1CE72B7A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FA72AA-895D-BCAC-25AD-6B7D63982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2312D-97B5-59B4-6695-810702D8AA8A}"/>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6" name="Footer Placeholder 5">
            <a:extLst>
              <a:ext uri="{FF2B5EF4-FFF2-40B4-BE49-F238E27FC236}">
                <a16:creationId xmlns:a16="http://schemas.microsoft.com/office/drawing/2014/main" id="{BEE64FF5-97B5-951E-BB37-2F8985CF0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D1D24-9945-4E8F-D5F1-20F611FEB48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088091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D6B6-42D6-FCCF-3B1D-7700E6120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2720F-00BF-B7D2-6C20-9336F37E1F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0B261F-A7B0-F49B-5B45-377E0D60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627EA-820C-6EBC-5721-A7C64ECF86B1}"/>
              </a:ext>
            </a:extLst>
          </p:cNvPr>
          <p:cNvSpPr>
            <a:spLocks noGrp="1"/>
          </p:cNvSpPr>
          <p:nvPr>
            <p:ph type="dt" sz="half" idx="10"/>
          </p:nvPr>
        </p:nvSpPr>
        <p:spPr/>
        <p:txBody>
          <a:bodyPr/>
          <a:lstStyle/>
          <a:p>
            <a:fld id="{43DE1BCD-07E0-4496-B9F7-C8D9718EC159}" type="datetimeFigureOut">
              <a:rPr lang="en-US" smtClean="0"/>
              <a:t>9/27/2023</a:t>
            </a:fld>
            <a:endParaRPr lang="en-US"/>
          </a:p>
        </p:txBody>
      </p:sp>
      <p:sp>
        <p:nvSpPr>
          <p:cNvPr id="6" name="Footer Placeholder 5">
            <a:extLst>
              <a:ext uri="{FF2B5EF4-FFF2-40B4-BE49-F238E27FC236}">
                <a16:creationId xmlns:a16="http://schemas.microsoft.com/office/drawing/2014/main" id="{EA764DE3-CD58-1C01-5297-BF56DC99B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9C5B1-6AEB-C04E-3F6A-823D64E9EC2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51500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432AE-785F-FCF0-5B37-0FEB07BC4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4F0960-A58A-6047-D093-8E6F316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09206-7432-142A-9363-A03BDDB31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E1BCD-07E0-4496-B9F7-C8D9718EC159}" type="datetimeFigureOut">
              <a:rPr lang="en-US" smtClean="0"/>
              <a:t>9/27/2023</a:t>
            </a:fld>
            <a:endParaRPr lang="en-US"/>
          </a:p>
        </p:txBody>
      </p:sp>
      <p:sp>
        <p:nvSpPr>
          <p:cNvPr id="5" name="Footer Placeholder 4">
            <a:extLst>
              <a:ext uri="{FF2B5EF4-FFF2-40B4-BE49-F238E27FC236}">
                <a16:creationId xmlns:a16="http://schemas.microsoft.com/office/drawing/2014/main" id="{7DA010BA-B3FD-82A7-5517-650880422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ED38B7-256F-6169-D9AE-EA76099AE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31A22-E281-4C6E-AC24-C431ECE2EF1B}" type="slidenum">
              <a:rPr lang="en-US" smtClean="0"/>
              <a:t>‹#›</a:t>
            </a:fld>
            <a:endParaRPr lang="en-US"/>
          </a:p>
        </p:txBody>
      </p:sp>
    </p:spTree>
    <p:extLst>
      <p:ext uri="{BB962C8B-B14F-4D97-AF65-F5344CB8AC3E}">
        <p14:creationId xmlns:p14="http://schemas.microsoft.com/office/powerpoint/2010/main" val="124591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airlines.iata.org/sites/default/files/migrated/airlines/airlines/analysis-preventing-credit-card-fraud-ca--web-fraud-prevention-istock-155354133-20.png" TargetMode="External"/><Relationship Id="rId5" Type="http://schemas.openxmlformats.org/officeDocument/2006/relationships/hyperlink" Target="https://www.kaggle.com/datasets/kartik2112/fraud-detection?select=fraudTrain.csv"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aud prevention">
            <a:extLst>
              <a:ext uri="{FF2B5EF4-FFF2-40B4-BE49-F238E27FC236}">
                <a16:creationId xmlns:a16="http://schemas.microsoft.com/office/drawing/2014/main" id="{B14D4D1D-60EE-8BE5-C8A8-DFB9097F7AE6}"/>
              </a:ext>
            </a:extLst>
          </p:cNvPr>
          <p:cNvPicPr>
            <a:picLocks noGrp="1" noChangeAspect="1" noChangeArrowheads="1"/>
          </p:cNvPicPr>
          <p:nvPr>
            <p:ph idx="1"/>
          </p:nvPr>
        </p:nvPicPr>
        <p:blipFill>
          <a:blip r:embed="rId5">
            <a:alphaModFix amt="85000"/>
            <a:extLst>
              <a:ext uri="{28A0092B-C50C-407E-A947-70E740481C1C}">
                <a14:useLocalDpi xmlns:a14="http://schemas.microsoft.com/office/drawing/2010/main" val="0"/>
              </a:ext>
            </a:extLst>
          </a:blip>
          <a:srcRect/>
          <a:stretch>
            <a:fillRect/>
          </a:stretch>
        </p:blipFill>
        <p:spPr bwMode="auto">
          <a:xfrm>
            <a:off x="0" y="31829"/>
            <a:ext cx="12192000" cy="6826171"/>
          </a:xfrm>
          <a:prstGeom prst="rect">
            <a:avLst/>
          </a:prstGeom>
          <a:noFill/>
          <a:effectLst>
            <a:outerShdw dist="50800" dir="5400000" algn="ctr" rotWithShape="0">
              <a:srgbClr val="000000">
                <a:alpha val="30000"/>
              </a:srgbClr>
            </a:outerShdw>
          </a:effectLst>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7AE173F4-D5EA-BC64-D139-945ACBBFF35C}"/>
              </a:ext>
            </a:extLst>
          </p:cNvPr>
          <p:cNvPicPr>
            <a:picLocks noChangeAspect="1"/>
          </p:cNvPicPr>
          <p:nvPr/>
        </p:nvPicPr>
        <p:blipFill>
          <a:blip r:embed="rId6"/>
          <a:stretch>
            <a:fillRect/>
          </a:stretch>
        </p:blipFill>
        <p:spPr>
          <a:xfrm>
            <a:off x="-175073" y="-42403"/>
            <a:ext cx="10904805" cy="1244203"/>
          </a:xfrm>
          <a:prstGeom prst="rect">
            <a:avLst/>
          </a:prstGeom>
        </p:spPr>
      </p:pic>
      <p:sp>
        <p:nvSpPr>
          <p:cNvPr id="14" name="TextBox 13">
            <a:extLst>
              <a:ext uri="{FF2B5EF4-FFF2-40B4-BE49-F238E27FC236}">
                <a16:creationId xmlns:a16="http://schemas.microsoft.com/office/drawing/2014/main" id="{CAE5BC9C-AF43-054D-04A2-0D8F524E597D}"/>
              </a:ext>
            </a:extLst>
          </p:cNvPr>
          <p:cNvSpPr txBox="1"/>
          <p:nvPr/>
        </p:nvSpPr>
        <p:spPr>
          <a:xfrm>
            <a:off x="201104" y="940190"/>
            <a:ext cx="7685074" cy="523220"/>
          </a:xfrm>
          <a:prstGeom prst="rect">
            <a:avLst/>
          </a:prstGeom>
          <a:noFill/>
        </p:spPr>
        <p:txBody>
          <a:bodyPr wrap="square" rtlCol="0" anchor="b" anchorCtr="0">
            <a:spAutoFit/>
          </a:bodyPr>
          <a:lstStyle/>
          <a:p>
            <a:r>
              <a:rPr lang="en-US" sz="2800" b="1" dirty="0">
                <a:solidFill>
                  <a:schemeClr val="bg1"/>
                </a:solidFill>
                <a:effectLst>
                  <a:outerShdw blurRad="50800" dist="38100" dir="5400000" algn="t" rotWithShape="0">
                    <a:prstClr val="black">
                      <a:alpha val="40000"/>
                    </a:prstClr>
                  </a:outerShdw>
                </a:effectLst>
                <a:latin typeface="+mj-lt"/>
                <a:ea typeface="+mj-ea"/>
                <a:cs typeface="+mj-cs"/>
              </a:rPr>
              <a:t>Harnessing Data Insights for Proactive Security</a:t>
            </a:r>
            <a:endParaRPr lang="en-US" sz="1600" b="1" dirty="0">
              <a:solidFill>
                <a:schemeClr val="bg1"/>
              </a:solidFill>
              <a:effectLst>
                <a:outerShdw blurRad="50800" dist="38100" dir="5400000" algn="t" rotWithShape="0">
                  <a:prstClr val="black">
                    <a:alpha val="40000"/>
                  </a:prstClr>
                </a:outerShdw>
              </a:effectLst>
            </a:endParaRPr>
          </a:p>
        </p:txBody>
      </p:sp>
      <p:sp>
        <p:nvSpPr>
          <p:cNvPr id="15" name="TextBox 14">
            <a:extLst>
              <a:ext uri="{FF2B5EF4-FFF2-40B4-BE49-F238E27FC236}">
                <a16:creationId xmlns:a16="http://schemas.microsoft.com/office/drawing/2014/main" id="{BF5A4F7F-88C6-11EA-AFC4-DBDFE8DE7679}"/>
              </a:ext>
            </a:extLst>
          </p:cNvPr>
          <p:cNvSpPr txBox="1"/>
          <p:nvPr/>
        </p:nvSpPr>
        <p:spPr>
          <a:xfrm>
            <a:off x="10052304" y="6021986"/>
            <a:ext cx="1977117" cy="584775"/>
          </a:xfrm>
          <a:prstGeom prst="rect">
            <a:avLst/>
          </a:prstGeom>
          <a:noFill/>
        </p:spPr>
        <p:txBody>
          <a:bodyPr wrap="square" rtlCol="0">
            <a:spAutoFit/>
          </a:bodyPr>
          <a:lstStyle/>
          <a:p>
            <a:pPr algn="r"/>
            <a:r>
              <a:rPr lang="en-US" sz="1600" b="1" dirty="0">
                <a:solidFill>
                  <a:schemeClr val="bg1"/>
                </a:solidFill>
              </a:rPr>
              <a:t>By : Aarti Ramani</a:t>
            </a:r>
          </a:p>
          <a:p>
            <a:pPr algn="r"/>
            <a:r>
              <a:rPr lang="en-US" sz="1600" b="1" dirty="0">
                <a:solidFill>
                  <a:schemeClr val="bg1"/>
                </a:solidFill>
              </a:rPr>
              <a:t>Date : 09/22/2023</a:t>
            </a:r>
          </a:p>
        </p:txBody>
      </p:sp>
      <p:pic>
        <p:nvPicPr>
          <p:cNvPr id="9" name="Audio 8">
            <a:hlinkClick r:id="" action="ppaction://media"/>
            <a:extLst>
              <a:ext uri="{FF2B5EF4-FFF2-40B4-BE49-F238E27FC236}">
                <a16:creationId xmlns:a16="http://schemas.microsoft.com/office/drawing/2014/main" id="{857E0FA2-D455-29E5-2C69-FC3AD51513D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315012"/>
            <a:ext cx="2057400" cy="2460692"/>
          </a:xfrm>
          <a:prstGeom prst="ellipse">
            <a:avLst/>
          </a:prstGeom>
        </p:spPr>
      </p:pic>
    </p:spTree>
    <p:extLst>
      <p:ext uri="{BB962C8B-B14F-4D97-AF65-F5344CB8AC3E}">
        <p14:creationId xmlns:p14="http://schemas.microsoft.com/office/powerpoint/2010/main" val="3529968010"/>
      </p:ext>
    </p:extLst>
  </p:cSld>
  <p:clrMapOvr>
    <a:masterClrMapping/>
  </p:clrMapOvr>
  <mc:AlternateContent xmlns:mc="http://schemas.openxmlformats.org/markup-compatibility/2006" xmlns:p14="http://schemas.microsoft.com/office/powerpoint/2010/main">
    <mc:Choice Requires="p14">
      <p:transition spd="slow" p14:dur="2000" advTm="13996"/>
    </mc:Choice>
    <mc:Fallback xmlns="">
      <p:transition spd="slow" advTm="13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717550"/>
            <a:ext cx="10953750" cy="5459413"/>
          </a:xfrm>
        </p:spPr>
        <p:txBody>
          <a:bodyPr>
            <a:normAutofit/>
          </a:bodyPr>
          <a:lstStyle/>
          <a:p>
            <a:pPr marL="0" indent="0">
              <a:buNone/>
            </a:pPr>
            <a:r>
              <a:rPr lang="en-US" sz="3200" dirty="0">
                <a:solidFill>
                  <a:schemeClr val="bg2"/>
                </a:solidFill>
                <a:latin typeface="+mj-lt"/>
                <a:ea typeface="+mj-ea"/>
                <a:cs typeface="+mj-cs"/>
              </a:rPr>
              <a:t>Logistic Regression</a:t>
            </a:r>
          </a:p>
          <a:p>
            <a:pPr marL="0" indent="0">
              <a:buNone/>
            </a:pPr>
            <a:endParaRPr lang="en-US" sz="2400" dirty="0">
              <a:solidFill>
                <a:schemeClr val="bg2"/>
              </a:solidFill>
              <a:latin typeface="+mj-lt"/>
              <a:ea typeface="+mj-ea"/>
              <a:cs typeface="+mj-cs"/>
            </a:endParaRP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1073608273"/>
              </p:ext>
            </p:extLst>
          </p:nvPr>
        </p:nvGraphicFramePr>
        <p:xfrm>
          <a:off x="925422" y="5004024"/>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defTabSz="914400" rtl="0" eaLnBrk="1" latinLnBrk="0" hangingPunct="1">
                        <a:lnSpc>
                          <a:spcPct val="200000"/>
                        </a:lnSpc>
                        <a:spcBef>
                          <a:spcPts val="0"/>
                        </a:spcBef>
                        <a:spcAft>
                          <a:spcPts val="0"/>
                        </a:spcAft>
                      </a:pPr>
                      <a:r>
                        <a:rPr lang="en-IN" sz="1200" b="1" kern="1200" dirty="0">
                          <a:solidFill>
                            <a:schemeClr val="dk1"/>
                          </a:solidFill>
                          <a:effectLst/>
                          <a:latin typeface="+mn-lt"/>
                          <a:ea typeface="+mn-ea"/>
                          <a:cs typeface="+mn-cs"/>
                        </a:rPr>
                        <a:t>93.99%</a:t>
                      </a:r>
                      <a:endParaRPr lang="en-US" sz="1200" b="1" kern="1200" dirty="0">
                        <a:solidFill>
                          <a:schemeClr val="dk1"/>
                        </a:solidFill>
                        <a:effectLst/>
                        <a:latin typeface="+mn-lt"/>
                        <a:ea typeface="+mn-ea"/>
                        <a:cs typeface="+mn-cs"/>
                      </a:endParaRPr>
                    </a:p>
                  </a:txBody>
                  <a:tcPr marL="68580" marR="68580" marT="0" marB="0">
                    <a:solidFill>
                      <a:srgbClr val="E9EBF5"/>
                    </a:solidFill>
                  </a:tcPr>
                </a:tc>
                <a:tc>
                  <a:txBody>
                    <a:bodyPr/>
                    <a:lstStyle/>
                    <a:p>
                      <a:pPr marL="0" marR="0" algn="ctr" defTabSz="914400" rtl="0" eaLnBrk="1" latinLnBrk="0" hangingPunct="1">
                        <a:lnSpc>
                          <a:spcPct val="200000"/>
                        </a:lnSpc>
                        <a:spcBef>
                          <a:spcPts val="0"/>
                        </a:spcBef>
                        <a:spcAft>
                          <a:spcPts val="0"/>
                        </a:spcAft>
                      </a:pPr>
                      <a:r>
                        <a:rPr lang="en-IN" sz="1200" b="1" kern="1200" dirty="0">
                          <a:solidFill>
                            <a:schemeClr val="dk1"/>
                          </a:solidFill>
                          <a:effectLst/>
                          <a:latin typeface="+mn-lt"/>
                          <a:ea typeface="+mn-ea"/>
                          <a:cs typeface="+mn-cs"/>
                        </a:rPr>
                        <a:t>0.85</a:t>
                      </a:r>
                      <a:endParaRPr lang="en-US" sz="1200" b="1" kern="1200" dirty="0">
                        <a:solidFill>
                          <a:schemeClr val="dk1"/>
                        </a:solidFill>
                        <a:effectLst/>
                        <a:latin typeface="+mn-lt"/>
                        <a:ea typeface="+mn-ea"/>
                        <a:cs typeface="+mn-cs"/>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182245633"/>
              </p:ext>
            </p:extLst>
          </p:nvPr>
        </p:nvGraphicFramePr>
        <p:xfrm>
          <a:off x="925422" y="2406648"/>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Precision</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0.94</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0.06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0.77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0.12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11" name="Picture 10">
            <a:extLst>
              <a:ext uri="{FF2B5EF4-FFF2-40B4-BE49-F238E27FC236}">
                <a16:creationId xmlns:a16="http://schemas.microsoft.com/office/drawing/2014/main" id="{8943570B-8268-E776-088B-D2B3468A1DDD}"/>
              </a:ext>
            </a:extLst>
          </p:cNvPr>
          <p:cNvPicPr>
            <a:picLocks noChangeAspect="1"/>
          </p:cNvPicPr>
          <p:nvPr/>
        </p:nvPicPr>
        <p:blipFill>
          <a:blip r:embed="rId5"/>
          <a:stretch>
            <a:fillRect/>
          </a:stretch>
        </p:blipFill>
        <p:spPr>
          <a:xfrm>
            <a:off x="6653242" y="2406647"/>
            <a:ext cx="4964687" cy="3957201"/>
          </a:xfrm>
          <a:prstGeom prst="rect">
            <a:avLst/>
          </a:prstGeom>
        </p:spPr>
      </p:pic>
      <p:pic>
        <p:nvPicPr>
          <p:cNvPr id="16" name="Audio 15">
            <a:hlinkClick r:id="" action="ppaction://media"/>
            <a:extLst>
              <a:ext uri="{FF2B5EF4-FFF2-40B4-BE49-F238E27FC236}">
                <a16:creationId xmlns:a16="http://schemas.microsoft.com/office/drawing/2014/main" id="{5164A268-6EA4-1C48-D653-21AEE8C0B4F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86651517"/>
      </p:ext>
    </p:extLst>
  </p:cSld>
  <p:clrMapOvr>
    <a:masterClrMapping/>
  </p:clrMapOvr>
  <mc:AlternateContent xmlns:mc="http://schemas.openxmlformats.org/markup-compatibility/2006" xmlns:p14="http://schemas.microsoft.com/office/powerpoint/2010/main">
    <mc:Choice Requires="p14">
      <p:transition spd="slow" p14:dur="2000" advTm="46609"/>
    </mc:Choice>
    <mc:Fallback xmlns="">
      <p:transition spd="slow" advTm="46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755650"/>
            <a:ext cx="10515600" cy="5421313"/>
          </a:xfrm>
        </p:spPr>
        <p:txBody>
          <a:bodyPr>
            <a:normAutofit/>
          </a:bodyPr>
          <a:lstStyle/>
          <a:p>
            <a:pPr marL="0" indent="0">
              <a:buNone/>
            </a:pPr>
            <a:r>
              <a:rPr lang="en-US" sz="3200" dirty="0">
                <a:solidFill>
                  <a:schemeClr val="bg2"/>
                </a:solidFill>
                <a:latin typeface="+mj-lt"/>
                <a:ea typeface="+mj-ea"/>
                <a:cs typeface="+mj-cs"/>
              </a:rPr>
              <a:t>Gradient Boosting</a:t>
            </a: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3431047329"/>
              </p:ext>
            </p:extLst>
          </p:nvPr>
        </p:nvGraphicFramePr>
        <p:xfrm>
          <a:off x="925422" y="5004024"/>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99.4%</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0.94</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3096896615"/>
              </p:ext>
            </p:extLst>
          </p:nvPr>
        </p:nvGraphicFramePr>
        <p:xfrm>
          <a:off x="925422" y="2406648"/>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0.50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0.89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0.64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7" name="Picture 6">
            <a:extLst>
              <a:ext uri="{FF2B5EF4-FFF2-40B4-BE49-F238E27FC236}">
                <a16:creationId xmlns:a16="http://schemas.microsoft.com/office/drawing/2014/main" id="{74ACA77C-E10E-2A36-BD2A-40E49483E715}"/>
              </a:ext>
            </a:extLst>
          </p:cNvPr>
          <p:cNvPicPr>
            <a:picLocks noChangeAspect="1"/>
          </p:cNvPicPr>
          <p:nvPr/>
        </p:nvPicPr>
        <p:blipFill>
          <a:blip r:embed="rId5"/>
          <a:stretch>
            <a:fillRect/>
          </a:stretch>
        </p:blipFill>
        <p:spPr>
          <a:xfrm>
            <a:off x="6649321" y="2406647"/>
            <a:ext cx="4888919" cy="3957201"/>
          </a:xfrm>
          <a:prstGeom prst="rect">
            <a:avLst/>
          </a:prstGeom>
        </p:spPr>
      </p:pic>
      <p:pic>
        <p:nvPicPr>
          <p:cNvPr id="20" name="Audio 19">
            <a:hlinkClick r:id="" action="ppaction://media"/>
            <a:extLst>
              <a:ext uri="{FF2B5EF4-FFF2-40B4-BE49-F238E27FC236}">
                <a16:creationId xmlns:a16="http://schemas.microsoft.com/office/drawing/2014/main" id="{B919048F-93F4-868B-481D-043FFB26F94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5390194"/>
      </p:ext>
    </p:extLst>
  </p:cSld>
  <p:clrMapOvr>
    <a:masterClrMapping/>
  </p:clrMapOvr>
  <mc:AlternateContent xmlns:mc="http://schemas.openxmlformats.org/markup-compatibility/2006" xmlns:p14="http://schemas.microsoft.com/office/powerpoint/2010/main">
    <mc:Choice Requires="p14">
      <p:transition spd="slow" p14:dur="2000" advTm="37814"/>
    </mc:Choice>
    <mc:Fallback xmlns="">
      <p:transition spd="slow" advTm="37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641350"/>
            <a:ext cx="10515600" cy="5535613"/>
          </a:xfrm>
        </p:spPr>
        <p:txBody>
          <a:bodyPr>
            <a:normAutofit/>
          </a:bodyPr>
          <a:lstStyle/>
          <a:p>
            <a:pPr marL="0" indent="0">
              <a:buNone/>
            </a:pPr>
            <a:r>
              <a:rPr lang="en-US" sz="3200" dirty="0">
                <a:solidFill>
                  <a:schemeClr val="bg2"/>
                </a:solidFill>
                <a:latin typeface="+mj-lt"/>
                <a:ea typeface="+mj-ea"/>
                <a:cs typeface="+mj-cs"/>
              </a:rPr>
              <a:t>Neural Network</a:t>
            </a: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2707252555"/>
              </p:ext>
            </p:extLst>
          </p:nvPr>
        </p:nvGraphicFramePr>
        <p:xfrm>
          <a:off x="925422" y="5004024"/>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b="1">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98.7%</a:t>
                      </a:r>
                      <a:endParaRPr lang="en-US" sz="1100" b="1">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0.87</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470689421"/>
              </p:ext>
            </p:extLst>
          </p:nvPr>
        </p:nvGraphicFramePr>
        <p:xfrm>
          <a:off x="925422" y="2406648"/>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Precision</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0.99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0.99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0.26</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0.75</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0.38</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10" name="Picture 9">
            <a:extLst>
              <a:ext uri="{FF2B5EF4-FFF2-40B4-BE49-F238E27FC236}">
                <a16:creationId xmlns:a16="http://schemas.microsoft.com/office/drawing/2014/main" id="{0464D80D-263E-1B0B-1175-AB612C568A97}"/>
              </a:ext>
            </a:extLst>
          </p:cNvPr>
          <p:cNvPicPr>
            <a:picLocks noChangeAspect="1"/>
          </p:cNvPicPr>
          <p:nvPr/>
        </p:nvPicPr>
        <p:blipFill rotWithShape="1">
          <a:blip r:embed="rId5"/>
          <a:srcRect l="2879" t="-1330" b="4785"/>
          <a:stretch/>
        </p:blipFill>
        <p:spPr>
          <a:xfrm>
            <a:off x="6675681" y="2406648"/>
            <a:ext cx="4925418" cy="3905252"/>
          </a:xfrm>
          <a:prstGeom prst="rect">
            <a:avLst/>
          </a:prstGeom>
        </p:spPr>
      </p:pic>
      <p:pic>
        <p:nvPicPr>
          <p:cNvPr id="23" name="Audio 22">
            <a:hlinkClick r:id="" action="ppaction://media"/>
            <a:extLst>
              <a:ext uri="{FF2B5EF4-FFF2-40B4-BE49-F238E27FC236}">
                <a16:creationId xmlns:a16="http://schemas.microsoft.com/office/drawing/2014/main" id="{F875FE97-4641-F04B-10E1-22869FFA34C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24957376"/>
      </p:ext>
    </p:extLst>
  </p:cSld>
  <p:clrMapOvr>
    <a:masterClrMapping/>
  </p:clrMapOvr>
  <mc:AlternateContent xmlns:mc="http://schemas.openxmlformats.org/markup-compatibility/2006" xmlns:p14="http://schemas.microsoft.com/office/powerpoint/2010/main">
    <mc:Choice Requires="p14">
      <p:transition spd="slow" p14:dur="2000" advTm="34803"/>
    </mc:Choice>
    <mc:Fallback xmlns="">
      <p:transition spd="slow" advTm="34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838200" y="365126"/>
            <a:ext cx="10515600" cy="1057910"/>
          </a:xfrm>
        </p:spPr>
        <p:txBody>
          <a:bodyPr/>
          <a:lstStyle/>
          <a:p>
            <a:r>
              <a:rPr lang="en-US" dirty="0">
                <a:solidFill>
                  <a:schemeClr val="bg2"/>
                </a:solidFill>
              </a:rPr>
              <a:t>ETHICAL IMPLICATIONS</a:t>
            </a:r>
          </a:p>
        </p:txBody>
      </p:sp>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1162684"/>
            <a:ext cx="10515599" cy="5489575"/>
          </a:xfrm>
        </p:spPr>
        <p:txBody>
          <a:bodyPr>
            <a:noAutofit/>
          </a:bodyPr>
          <a:lstStyle/>
          <a:p>
            <a:pPr marL="0" indent="0" algn="just">
              <a:lnSpc>
                <a:spcPct val="200000"/>
              </a:lnSpc>
              <a:buNone/>
            </a:pPr>
            <a:r>
              <a:rPr lang="en-US" sz="1600" dirty="0">
                <a:solidFill>
                  <a:schemeClr val="bg1"/>
                </a:solidFill>
                <a:latin typeface="+mj-lt"/>
                <a:ea typeface="+mj-ea"/>
                <a:cs typeface="+mj-cs"/>
              </a:rPr>
              <a:t>Several ethical considerations are crucial for this project:</a:t>
            </a:r>
          </a:p>
          <a:p>
            <a:pPr algn="just">
              <a:lnSpc>
                <a:spcPct val="200000"/>
              </a:lnSpc>
            </a:pPr>
            <a:r>
              <a:rPr lang="en-US" sz="1600" dirty="0">
                <a:solidFill>
                  <a:schemeClr val="bg1"/>
                </a:solidFill>
                <a:latin typeface="+mj-lt"/>
                <a:ea typeface="+mj-ea"/>
                <a:cs typeface="+mj-cs"/>
              </a:rPr>
              <a:t>Data Privacy: Despite the simulation, safeguarding privacy is essential. Ensuring simulated data does not resemble real customer information avoids accidental exposure of PII (Appendix (i)).</a:t>
            </a:r>
          </a:p>
          <a:p>
            <a:pPr algn="just">
              <a:lnSpc>
                <a:spcPct val="200000"/>
              </a:lnSpc>
            </a:pPr>
            <a:r>
              <a:rPr lang="en-US" sz="1600" dirty="0">
                <a:solidFill>
                  <a:schemeClr val="bg1"/>
                </a:solidFill>
                <a:latin typeface="+mj-lt"/>
                <a:ea typeface="+mj-ea"/>
                <a:cs typeface="+mj-cs"/>
              </a:rPr>
              <a:t>Informed Consent: Transparency builds trust and addresses concerns. Understanding if consent was obtained for real-based simulations, even if anonymized, adds ethical integrity.</a:t>
            </a:r>
          </a:p>
          <a:p>
            <a:pPr algn="just">
              <a:lnSpc>
                <a:spcPct val="200000"/>
              </a:lnSpc>
            </a:pPr>
            <a:r>
              <a:rPr lang="en-US" sz="1600" dirty="0">
                <a:solidFill>
                  <a:schemeClr val="bg1"/>
                </a:solidFill>
                <a:latin typeface="+mj-lt"/>
                <a:ea typeface="+mj-ea"/>
                <a:cs typeface="+mj-cs"/>
              </a:rPr>
              <a:t>Intent and Use: Ethical utilization of simulated data is paramount, prohibiting any malicious or harmful intent.</a:t>
            </a:r>
          </a:p>
          <a:p>
            <a:pPr algn="just">
              <a:lnSpc>
                <a:spcPct val="200000"/>
              </a:lnSpc>
            </a:pPr>
            <a:r>
              <a:rPr lang="en-US" sz="1600" dirty="0">
                <a:solidFill>
                  <a:schemeClr val="bg1"/>
                </a:solidFill>
                <a:latin typeface="+mj-lt"/>
                <a:ea typeface="+mj-ea"/>
                <a:cs typeface="+mj-cs"/>
              </a:rPr>
              <a:t>Data Security: Robust security measures should be applied to the simulated dataset, treating it with the same importance as real customer data.</a:t>
            </a:r>
          </a:p>
          <a:p>
            <a:pPr algn="just">
              <a:lnSpc>
                <a:spcPct val="200000"/>
              </a:lnSpc>
            </a:pPr>
            <a:r>
              <a:rPr lang="en-US" sz="1600" dirty="0">
                <a:solidFill>
                  <a:schemeClr val="bg1"/>
                </a:solidFill>
                <a:latin typeface="+mj-lt"/>
                <a:ea typeface="+mj-ea"/>
                <a:cs typeface="+mj-cs"/>
              </a:rPr>
              <a:t>Stakeholder Implications: The viewpoints of stakeholders like credit card issuers, customers, and regulators to ensure ethical alignment should be considered. </a:t>
            </a:r>
          </a:p>
        </p:txBody>
      </p:sp>
      <p:pic>
        <p:nvPicPr>
          <p:cNvPr id="13" name="Audio 12">
            <a:hlinkClick r:id="" action="ppaction://media"/>
            <a:extLst>
              <a:ext uri="{FF2B5EF4-FFF2-40B4-BE49-F238E27FC236}">
                <a16:creationId xmlns:a16="http://schemas.microsoft.com/office/drawing/2014/main" id="{4CD72E9C-1854-0477-BA67-DC4FE42A63B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3966036"/>
      </p:ext>
    </p:extLst>
  </p:cSld>
  <p:clrMapOvr>
    <a:masterClrMapping/>
  </p:clrMapOvr>
  <mc:AlternateContent xmlns:mc="http://schemas.openxmlformats.org/markup-compatibility/2006" xmlns:p14="http://schemas.microsoft.com/office/powerpoint/2010/main">
    <mc:Choice Requires="p14">
      <p:transition spd="slow" p14:dur="2000" advTm="26839"/>
    </mc:Choice>
    <mc:Fallback xmlns="">
      <p:transition spd="slow" advTm="26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p:txBody>
          <a:bodyPr/>
          <a:lstStyle/>
          <a:p>
            <a:r>
              <a:rPr lang="en-US" dirty="0">
                <a:solidFill>
                  <a:schemeClr val="bg2"/>
                </a:solidFill>
              </a:rPr>
              <a:t>CONCLUSION</a:t>
            </a:r>
          </a:p>
        </p:txBody>
      </p:sp>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1825625"/>
            <a:ext cx="5074546" cy="4351338"/>
          </a:xfrm>
        </p:spPr>
        <p:txBody>
          <a:bodyPr>
            <a:normAutofit fontScale="85000" lnSpcReduction="10000"/>
          </a:bodyPr>
          <a:lstStyle/>
          <a:p>
            <a:pPr marL="0" indent="0">
              <a:lnSpc>
                <a:spcPct val="200000"/>
              </a:lnSpc>
              <a:buNone/>
            </a:pPr>
            <a:r>
              <a:rPr lang="en-US" sz="2400" dirty="0">
                <a:solidFill>
                  <a:schemeClr val="bg2"/>
                </a:solidFill>
                <a:latin typeface="+mj-lt"/>
                <a:ea typeface="+mj-ea"/>
                <a:cs typeface="+mj-cs"/>
              </a:rPr>
              <a:t>In conclusion, our journey to fight credit card fraud has been enlightening. We explored various machine-learning techniques to build robust fraud detection systems. </a:t>
            </a:r>
          </a:p>
          <a:p>
            <a:pPr marL="0" indent="0">
              <a:lnSpc>
                <a:spcPct val="200000"/>
              </a:lnSpc>
              <a:buNone/>
            </a:pPr>
            <a:r>
              <a:rPr lang="en-US" sz="2400" dirty="0">
                <a:solidFill>
                  <a:schemeClr val="bg2"/>
                </a:solidFill>
                <a:latin typeface="+mj-lt"/>
                <a:ea typeface="+mj-ea"/>
                <a:cs typeface="+mj-cs"/>
              </a:rPr>
              <a:t>The Random Forest Classifier performed best with an impressive 99.75% accuracy. </a:t>
            </a:r>
          </a:p>
        </p:txBody>
      </p:sp>
      <p:graphicFrame>
        <p:nvGraphicFramePr>
          <p:cNvPr id="4" name="Table 3">
            <a:extLst>
              <a:ext uri="{FF2B5EF4-FFF2-40B4-BE49-F238E27FC236}">
                <a16:creationId xmlns:a16="http://schemas.microsoft.com/office/drawing/2014/main" id="{747CE684-F9F5-232D-0B32-59ADA7C934C7}"/>
              </a:ext>
            </a:extLst>
          </p:cNvPr>
          <p:cNvGraphicFramePr>
            <a:graphicFrameLocks noGrp="1"/>
          </p:cNvGraphicFramePr>
          <p:nvPr/>
        </p:nvGraphicFramePr>
        <p:xfrm>
          <a:off x="6096000" y="2832729"/>
          <a:ext cx="5806017" cy="1614425"/>
        </p:xfrm>
        <a:graphic>
          <a:graphicData uri="http://schemas.openxmlformats.org/drawingml/2006/table">
            <a:tbl>
              <a:tblPr firstRow="1" firstCol="1" bandRow="1">
                <a:tableStyleId>{5C22544A-7EE6-4342-B048-85BDC9FD1C3A}</a:tableStyleId>
              </a:tblPr>
              <a:tblGrid>
                <a:gridCol w="1192494">
                  <a:extLst>
                    <a:ext uri="{9D8B030D-6E8A-4147-A177-3AD203B41FA5}">
                      <a16:colId xmlns:a16="http://schemas.microsoft.com/office/drawing/2014/main" val="1580941452"/>
                    </a:ext>
                  </a:extLst>
                </a:gridCol>
                <a:gridCol w="1140343">
                  <a:extLst>
                    <a:ext uri="{9D8B030D-6E8A-4147-A177-3AD203B41FA5}">
                      <a16:colId xmlns:a16="http://schemas.microsoft.com/office/drawing/2014/main" val="1645119626"/>
                    </a:ext>
                  </a:extLst>
                </a:gridCol>
                <a:gridCol w="1192494">
                  <a:extLst>
                    <a:ext uri="{9D8B030D-6E8A-4147-A177-3AD203B41FA5}">
                      <a16:colId xmlns:a16="http://schemas.microsoft.com/office/drawing/2014/main" val="2429478742"/>
                    </a:ext>
                  </a:extLst>
                </a:gridCol>
                <a:gridCol w="1140343">
                  <a:extLst>
                    <a:ext uri="{9D8B030D-6E8A-4147-A177-3AD203B41FA5}">
                      <a16:colId xmlns:a16="http://schemas.microsoft.com/office/drawing/2014/main" val="4052441452"/>
                    </a:ext>
                  </a:extLst>
                </a:gridCol>
                <a:gridCol w="1140343">
                  <a:extLst>
                    <a:ext uri="{9D8B030D-6E8A-4147-A177-3AD203B41FA5}">
                      <a16:colId xmlns:a16="http://schemas.microsoft.com/office/drawing/2014/main" val="4058367697"/>
                    </a:ext>
                  </a:extLst>
                </a:gridCol>
              </a:tblGrid>
              <a:tr h="993165">
                <a:tc>
                  <a:txBody>
                    <a:bodyPr/>
                    <a:lstStyle/>
                    <a:p>
                      <a:pPr marL="0" marR="0" algn="ctr">
                        <a:lnSpc>
                          <a:spcPct val="200000"/>
                        </a:lnSpc>
                        <a:spcBef>
                          <a:spcPts val="0"/>
                        </a:spcBef>
                        <a:spcAft>
                          <a:spcPts val="0"/>
                        </a:spcAft>
                      </a:pPr>
                      <a:r>
                        <a:rPr lang="en-IN" sz="1200" dirty="0">
                          <a:effectLst/>
                        </a:rPr>
                        <a:t>Model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Random Forest Classifier</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Logistic Regression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Gradient Booster</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Neural Network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927819238"/>
                  </a:ext>
                </a:extLst>
              </a:tr>
              <a:tr h="621260">
                <a:tc>
                  <a:txBody>
                    <a:bodyPr/>
                    <a:lstStyle/>
                    <a:p>
                      <a:pPr marL="0" marR="0" algn="ctr">
                        <a:lnSpc>
                          <a:spcPct val="200000"/>
                        </a:lnSpc>
                        <a:spcBef>
                          <a:spcPts val="0"/>
                        </a:spcBef>
                        <a:spcAft>
                          <a:spcPts val="0"/>
                        </a:spcAft>
                      </a:pPr>
                      <a:r>
                        <a:rPr lang="en-IN" sz="1200">
                          <a:effectLst/>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99.75%</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93.99%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99.4%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457235144"/>
                  </a:ext>
                </a:extLst>
              </a:tr>
            </a:tbl>
          </a:graphicData>
        </a:graphic>
      </p:graphicFrame>
      <p:pic>
        <p:nvPicPr>
          <p:cNvPr id="11" name="Audio 10">
            <a:hlinkClick r:id="" action="ppaction://media"/>
            <a:extLst>
              <a:ext uri="{FF2B5EF4-FFF2-40B4-BE49-F238E27FC236}">
                <a16:creationId xmlns:a16="http://schemas.microsoft.com/office/drawing/2014/main" id="{41BCF98C-9BFA-04B4-3912-2AC058AD45E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1570004"/>
      </p:ext>
    </p:extLst>
  </p:cSld>
  <p:clrMapOvr>
    <a:masterClrMapping/>
  </p:clrMapOvr>
  <mc:AlternateContent xmlns:mc="http://schemas.openxmlformats.org/markup-compatibility/2006" xmlns:p14="http://schemas.microsoft.com/office/powerpoint/2010/main">
    <mc:Choice Requires="p14">
      <p:transition spd="slow" p14:dur="2000" advTm="49199"/>
    </mc:Choice>
    <mc:Fallback xmlns="">
      <p:transition spd="slow" advTm="49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p:txBody>
          <a:bodyPr/>
          <a:lstStyle/>
          <a:p>
            <a:r>
              <a:rPr lang="en-US" dirty="0">
                <a:solidFill>
                  <a:schemeClr val="bg2"/>
                </a:solidFill>
              </a:rPr>
              <a:t>REFERENCES</a:t>
            </a:r>
          </a:p>
        </p:txBody>
      </p:sp>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199" y="1825625"/>
            <a:ext cx="10515599" cy="4351338"/>
          </a:xfrm>
        </p:spPr>
        <p:txBody>
          <a:bodyPr>
            <a:normAutofit fontScale="85000" lnSpcReduction="10000"/>
          </a:bodyPr>
          <a:lstStyle/>
          <a:p>
            <a:pPr>
              <a:lnSpc>
                <a:spcPct val="200000"/>
              </a:lnSpc>
            </a:pPr>
            <a:r>
              <a:rPr lang="en-US" sz="2100" dirty="0">
                <a:solidFill>
                  <a:schemeClr val="bg2"/>
                </a:solidFill>
                <a:latin typeface="+mj-lt"/>
                <a:ea typeface="+mj-ea"/>
                <a:cs typeface="+mj-cs"/>
              </a:rPr>
              <a:t>Shenoy, K. (2020, August 5). Credit Card Transactions Fraud Detection Dataset. </a:t>
            </a:r>
          </a:p>
          <a:p>
            <a:pPr marL="0" indent="0">
              <a:lnSpc>
                <a:spcPct val="200000"/>
              </a:lnSpc>
              <a:buNone/>
            </a:pPr>
            <a:r>
              <a:rPr lang="en-US" sz="2000" dirty="0">
                <a:solidFill>
                  <a:schemeClr val="bg2"/>
                </a:solidFill>
                <a:latin typeface="+mj-lt"/>
                <a:ea typeface="+mj-ea"/>
                <a:cs typeface="+mj-cs"/>
              </a:rPr>
              <a:t>	Kaggle -</a:t>
            </a:r>
            <a:r>
              <a:rPr lang="en-US" sz="2000" dirty="0">
                <a:solidFill>
                  <a:schemeClr val="accent1">
                    <a:lumMod val="50000"/>
                  </a:schemeClr>
                </a:solidFill>
                <a:latin typeface="+mj-lt"/>
                <a:ea typeface="+mj-ea"/>
                <a:cs typeface="+mj-cs"/>
              </a:rPr>
              <a:t> </a:t>
            </a:r>
            <a:r>
              <a:rPr lang="en-US" sz="2000" dirty="0">
                <a:solidFill>
                  <a:schemeClr val="accent1">
                    <a:lumMod val="50000"/>
                  </a:schemeClr>
                </a:solidFill>
                <a:latin typeface="+mj-lt"/>
                <a:ea typeface="+mj-ea"/>
                <a:cs typeface="+mj-cs"/>
                <a:hlinkClick r:id="rId5">
                  <a:extLst>
                    <a:ext uri="{A12FA001-AC4F-418D-AE19-62706E023703}">
                      <ahyp:hlinkClr xmlns:ahyp="http://schemas.microsoft.com/office/drawing/2018/hyperlinkcolor" val="tx"/>
                    </a:ext>
                  </a:extLst>
                </a:hlinkClick>
              </a:rPr>
              <a:t>https://www.kaggle.com/datasets/kartik2112/fraud-detection?select=fraudTrain.csv</a:t>
            </a:r>
            <a:endParaRPr lang="en-US" sz="2000" dirty="0">
              <a:solidFill>
                <a:schemeClr val="accent1">
                  <a:lumMod val="50000"/>
                </a:schemeClr>
              </a:solidFill>
              <a:latin typeface="+mj-lt"/>
              <a:ea typeface="+mj-ea"/>
              <a:cs typeface="+mj-cs"/>
            </a:endParaRPr>
          </a:p>
          <a:p>
            <a:pPr>
              <a:lnSpc>
                <a:spcPct val="200000"/>
              </a:lnSpc>
            </a:pPr>
            <a:r>
              <a:rPr lang="en-US" sz="2100" dirty="0">
                <a:solidFill>
                  <a:schemeClr val="bg2"/>
                </a:solidFill>
                <a:latin typeface="+mj-lt"/>
                <a:ea typeface="+mj-ea"/>
                <a:cs typeface="+mj-cs"/>
              </a:rPr>
              <a:t>Jennifer Watkins, ARC’s Director, Credit Card Services &amp; Fraud Prevention, and Christophe Kato, IATA’s Head of Payment Services. (2020, August 5). Credit Card Transactions Fraud Detection Dataset. (2018, September 3) </a:t>
            </a:r>
          </a:p>
          <a:p>
            <a:pPr marL="914400" indent="-55563">
              <a:lnSpc>
                <a:spcPct val="200000"/>
              </a:lnSpc>
              <a:buNone/>
            </a:pPr>
            <a:r>
              <a:rPr lang="en-US" sz="2000" dirty="0">
                <a:solidFill>
                  <a:schemeClr val="bg2"/>
                </a:solidFill>
                <a:latin typeface="+mj-lt"/>
                <a:ea typeface="+mj-ea"/>
                <a:cs typeface="+mj-cs"/>
              </a:rPr>
              <a:t>Preventing credit card fraud can reduce chargeback ADMs - </a:t>
            </a:r>
            <a:r>
              <a:rPr lang="en-US" sz="2000" dirty="0">
                <a:solidFill>
                  <a:schemeClr val="accent1">
                    <a:lumMod val="50000"/>
                  </a:schemeClr>
                </a:solidFill>
                <a:latin typeface="+mj-lt"/>
                <a:ea typeface="+mj-ea"/>
                <a:cs typeface="+mj-cs"/>
                <a:hlinkClick r:id="rId6">
                  <a:extLst>
                    <a:ext uri="{A12FA001-AC4F-418D-AE19-62706E023703}">
                      <ahyp:hlinkClr xmlns:ahyp="http://schemas.microsoft.com/office/drawing/2018/hyperlinkcolor" val="tx"/>
                    </a:ext>
                  </a:extLst>
                </a:hlinkClick>
              </a:rPr>
              <a:t>https://airlines.iata.org/sites/default/files/migrated/airlines/airlines/analysis-preventing-credit-card-fraud-ca--web-fraud-prevention-istock-155354133-20.png</a:t>
            </a:r>
            <a:endParaRPr lang="en-US" sz="2000" dirty="0">
              <a:solidFill>
                <a:schemeClr val="accent1">
                  <a:lumMod val="50000"/>
                </a:schemeClr>
              </a:solidFill>
              <a:latin typeface="+mj-lt"/>
              <a:ea typeface="+mj-ea"/>
              <a:cs typeface="+mj-cs"/>
            </a:endParaRPr>
          </a:p>
          <a:p>
            <a:pPr marL="0" indent="0">
              <a:lnSpc>
                <a:spcPct val="200000"/>
              </a:lnSpc>
              <a:buNone/>
            </a:pPr>
            <a:endParaRPr lang="en-US" sz="2400" dirty="0">
              <a:solidFill>
                <a:schemeClr val="bg2"/>
              </a:solidFill>
              <a:latin typeface="+mj-lt"/>
              <a:ea typeface="+mj-ea"/>
              <a:cs typeface="+mj-cs"/>
            </a:endParaRPr>
          </a:p>
        </p:txBody>
      </p:sp>
      <p:pic>
        <p:nvPicPr>
          <p:cNvPr id="7" name="Audio 6">
            <a:hlinkClick r:id="" action="ppaction://media"/>
            <a:extLst>
              <a:ext uri="{FF2B5EF4-FFF2-40B4-BE49-F238E27FC236}">
                <a16:creationId xmlns:a16="http://schemas.microsoft.com/office/drawing/2014/main" id="{4B6B487E-A1BC-438A-072B-998536503E1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6214813"/>
      </p:ext>
    </p:extLst>
  </p:cSld>
  <p:clrMapOvr>
    <a:masterClrMapping/>
  </p:clrMapOvr>
  <mc:AlternateContent xmlns:mc="http://schemas.openxmlformats.org/markup-compatibility/2006" xmlns:p14="http://schemas.microsoft.com/office/powerpoint/2010/main">
    <mc:Choice Requires="p14">
      <p:transition spd="slow" p14:dur="2000" advTm="2186"/>
    </mc:Choice>
    <mc:Fallback xmlns="">
      <p:transition spd="slow" advTm="2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aud prevention">
            <a:extLst>
              <a:ext uri="{FF2B5EF4-FFF2-40B4-BE49-F238E27FC236}">
                <a16:creationId xmlns:a16="http://schemas.microsoft.com/office/drawing/2014/main" id="{B14D4D1D-60EE-8BE5-C8A8-DFB9097F7AE6}"/>
              </a:ext>
            </a:extLst>
          </p:cNvPr>
          <p:cNvPicPr>
            <a:picLocks noGrp="1" noChangeAspect="1" noChangeArrowheads="1"/>
          </p:cNvPicPr>
          <p:nvPr>
            <p:ph idx="1"/>
          </p:nvPr>
        </p:nvPicPr>
        <p:blipFill>
          <a:blip r:embed="rId5">
            <a:alphaModFix amt="85000"/>
            <a:extLst>
              <a:ext uri="{28A0092B-C50C-407E-A947-70E740481C1C}">
                <a14:useLocalDpi xmlns:a14="http://schemas.microsoft.com/office/drawing/2010/main" val="0"/>
              </a:ext>
            </a:extLst>
          </a:blip>
          <a:srcRect/>
          <a:stretch>
            <a:fillRect/>
          </a:stretch>
        </p:blipFill>
        <p:spPr bwMode="auto">
          <a:xfrm>
            <a:off x="72928" y="0"/>
            <a:ext cx="12192000" cy="6826171"/>
          </a:xfrm>
          <a:prstGeom prst="rect">
            <a:avLst/>
          </a:prstGeom>
          <a:noFill/>
          <a:effectLst>
            <a:outerShdw dist="50800" dir="5400000" sx="1000" sy="1000" algn="ctr" rotWithShape="0">
              <a:srgbClr val="000000">
                <a:alpha val="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58BF64E-D824-9802-A2B3-196D9524A3CF}"/>
              </a:ext>
            </a:extLst>
          </p:cNvPr>
          <p:cNvSpPr txBox="1"/>
          <p:nvPr/>
        </p:nvSpPr>
        <p:spPr>
          <a:xfrm>
            <a:off x="611470" y="1924168"/>
            <a:ext cx="3764187" cy="923330"/>
          </a:xfrm>
          <a:prstGeom prst="rect">
            <a:avLst/>
          </a:prstGeom>
          <a:noFill/>
        </p:spPr>
        <p:txBody>
          <a:bodyPr wrap="square" rtlCol="0" anchor="t" anchorCtr="1">
            <a:spAutoFit/>
          </a:bodyPr>
          <a:lstStyle/>
          <a:p>
            <a:r>
              <a:rPr lang="en-US" sz="5400" u="sng" dirty="0">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0" scaled="1"/>
                  <a:tileRect/>
                </a:gradFill>
                <a:effectLst>
                  <a:outerShdw blurRad="50800" dist="38100" dir="2700000" algn="tl" rotWithShape="0">
                    <a:schemeClr val="bg1">
                      <a:alpha val="40000"/>
                    </a:schemeClr>
                  </a:outerShdw>
                </a:effectLst>
              </a:rPr>
              <a:t>THANK YOU</a:t>
            </a:r>
            <a:r>
              <a:rPr lang="en-US" sz="5400" dirty="0">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0" scaled="1"/>
                  <a:tileRect/>
                </a:gradFill>
                <a:effectLst>
                  <a:outerShdw blurRad="50800" dist="38100" dir="2700000" algn="tl" rotWithShape="0">
                    <a:schemeClr val="bg1">
                      <a:alpha val="40000"/>
                    </a:schemeClr>
                  </a:outerShdw>
                </a:effectLst>
              </a:rPr>
              <a:t>!</a:t>
            </a:r>
          </a:p>
        </p:txBody>
      </p:sp>
      <p:pic>
        <p:nvPicPr>
          <p:cNvPr id="5" name="Audio 4">
            <a:hlinkClick r:id="" action="ppaction://media"/>
            <a:extLst>
              <a:ext uri="{FF2B5EF4-FFF2-40B4-BE49-F238E27FC236}">
                <a16:creationId xmlns:a16="http://schemas.microsoft.com/office/drawing/2014/main" id="{F0253FEE-8B2E-C631-01E6-C72331BBE9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67678410"/>
      </p:ext>
    </p:extLst>
  </p:cSld>
  <p:clrMapOvr>
    <a:masterClrMapping/>
  </p:clrMapOvr>
  <mc:AlternateContent xmlns:mc="http://schemas.openxmlformats.org/markup-compatibility/2006" xmlns:p14="http://schemas.microsoft.com/office/powerpoint/2010/main">
    <mc:Choice Requires="p14">
      <p:transition spd="slow" p14:dur="2000" advTm="18461"/>
    </mc:Choice>
    <mc:Fallback xmlns="">
      <p:transition spd="slow" advTm="18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786114" y="0"/>
            <a:ext cx="10515600" cy="1325563"/>
          </a:xfrm>
        </p:spPr>
        <p:txBody>
          <a:bodyPr/>
          <a:lstStyle/>
          <a:p>
            <a:r>
              <a:rPr lang="en-US" dirty="0">
                <a:solidFill>
                  <a:schemeClr val="bg2"/>
                </a:solidFill>
              </a:rPr>
              <a:t>INTRODUCTION</a:t>
            </a:r>
          </a:p>
        </p:txBody>
      </p:sp>
      <p:sp>
        <p:nvSpPr>
          <p:cNvPr id="4" name="Content Placeholder 3">
            <a:extLst>
              <a:ext uri="{FF2B5EF4-FFF2-40B4-BE49-F238E27FC236}">
                <a16:creationId xmlns:a16="http://schemas.microsoft.com/office/drawing/2014/main" id="{23BEEE16-9B1F-BCB2-74EB-C8EF803B11A6}"/>
              </a:ext>
            </a:extLst>
          </p:cNvPr>
          <p:cNvSpPr>
            <a:spLocks noGrp="1"/>
          </p:cNvSpPr>
          <p:nvPr>
            <p:ph idx="1"/>
          </p:nvPr>
        </p:nvSpPr>
        <p:spPr>
          <a:xfrm>
            <a:off x="260430" y="1105382"/>
            <a:ext cx="11754091" cy="5469038"/>
          </a:xfrm>
          <a:noFill/>
        </p:spPr>
        <p:txBody>
          <a:bodyPr>
            <a:noAutofit/>
          </a:bodyPr>
          <a:lstStyle/>
          <a:p>
            <a:pPr marL="0" indent="0" algn="just">
              <a:lnSpc>
                <a:spcPct val="200000"/>
              </a:lnSpc>
              <a:spcBef>
                <a:spcPts val="1200"/>
              </a:spcBef>
              <a:buNone/>
            </a:pPr>
            <a:r>
              <a:rPr lang="en-US" sz="2400" dirty="0">
                <a:solidFill>
                  <a:schemeClr val="bg1">
                    <a:lumMod val="95000"/>
                  </a:schemeClr>
                </a:solidFill>
              </a:rPr>
              <a:t>	A pressing issue that has been plaguing businesses and financial institutions across the globe is the relentless growth of credit card fraud. This formidable challenge has compelled us to explore effective solutions that can not only detect but also prevent fraudulent transactions in real-time.</a:t>
            </a:r>
          </a:p>
          <a:p>
            <a:pPr marL="0" indent="0" algn="just">
              <a:lnSpc>
                <a:spcPct val="200000"/>
              </a:lnSpc>
              <a:spcBef>
                <a:spcPts val="1200"/>
              </a:spcBef>
              <a:buNone/>
            </a:pPr>
            <a:r>
              <a:rPr lang="en-US" sz="2400" dirty="0">
                <a:solidFill>
                  <a:schemeClr val="bg1">
                    <a:lumMod val="95000"/>
                  </a:schemeClr>
                </a:solidFill>
              </a:rPr>
              <a:t>This project embarks on a journey to harness the power of machine learning to construct a robust credit card fraud prediction system. This system's primary objective is to draw a clear line between legitimate and fraudulent credit card transactions. </a:t>
            </a:r>
          </a:p>
        </p:txBody>
      </p:sp>
      <p:pic>
        <p:nvPicPr>
          <p:cNvPr id="28" name="Audio 27">
            <a:hlinkClick r:id="" action="ppaction://media"/>
            <a:extLst>
              <a:ext uri="{FF2B5EF4-FFF2-40B4-BE49-F238E27FC236}">
                <a16:creationId xmlns:a16="http://schemas.microsoft.com/office/drawing/2014/main" id="{D1569F7F-1568-BD18-2868-AEA65D238AB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3130698"/>
      </p:ext>
    </p:extLst>
  </p:cSld>
  <p:clrMapOvr>
    <a:masterClrMapping/>
  </p:clrMapOvr>
  <mc:AlternateContent xmlns:mc="http://schemas.openxmlformats.org/markup-compatibility/2006" xmlns:p14="http://schemas.microsoft.com/office/powerpoint/2010/main">
    <mc:Choice Requires="p14">
      <p:transition spd="slow" p14:dur="2000" advTm="51121"/>
    </mc:Choice>
    <mc:Fallback xmlns="">
      <p:transition spd="slow" advTm="51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p:txBody>
          <a:bodyPr/>
          <a:lstStyle/>
          <a:p>
            <a:r>
              <a:rPr lang="en-US" dirty="0">
                <a:solidFill>
                  <a:schemeClr val="bg2"/>
                </a:solidFill>
              </a:rPr>
              <a:t>PROCESS</a:t>
            </a:r>
          </a:p>
        </p:txBody>
      </p:sp>
      <p:sp>
        <p:nvSpPr>
          <p:cNvPr id="4" name="Content Placeholder 3">
            <a:extLst>
              <a:ext uri="{FF2B5EF4-FFF2-40B4-BE49-F238E27FC236}">
                <a16:creationId xmlns:a16="http://schemas.microsoft.com/office/drawing/2014/main" id="{23BEEE16-9B1F-BCB2-74EB-C8EF803B11A6}"/>
              </a:ext>
            </a:extLst>
          </p:cNvPr>
          <p:cNvSpPr>
            <a:spLocks noGrp="1"/>
          </p:cNvSpPr>
          <p:nvPr>
            <p:ph idx="1"/>
          </p:nvPr>
        </p:nvSpPr>
        <p:spPr>
          <a:xfrm>
            <a:off x="838200" y="1464197"/>
            <a:ext cx="10515600" cy="4965540"/>
          </a:xfrm>
          <a:noFill/>
        </p:spPr>
        <p:txBody>
          <a:bodyPr>
            <a:noAutofit/>
          </a:bodyPr>
          <a:lstStyle/>
          <a:p>
            <a:pPr marL="0" indent="0" algn="just">
              <a:lnSpc>
                <a:spcPct val="200000"/>
              </a:lnSpc>
              <a:spcBef>
                <a:spcPts val="1200"/>
              </a:spcBef>
              <a:buNone/>
            </a:pPr>
            <a:r>
              <a:rPr lang="en-US" sz="2400" dirty="0">
                <a:solidFill>
                  <a:schemeClr val="bg1">
                    <a:lumMod val="95000"/>
                  </a:schemeClr>
                </a:solidFill>
              </a:rPr>
              <a:t>The process flow of this project is as follows:</a:t>
            </a:r>
          </a:p>
          <a:p>
            <a:pPr marL="0" indent="0" algn="just">
              <a:lnSpc>
                <a:spcPct val="200000"/>
              </a:lnSpc>
              <a:spcBef>
                <a:spcPts val="1200"/>
              </a:spcBef>
              <a:buNone/>
            </a:pPr>
            <a:endParaRPr lang="en-US" sz="2400" dirty="0">
              <a:solidFill>
                <a:schemeClr val="bg1">
                  <a:lumMod val="95000"/>
                </a:schemeClr>
              </a:solidFill>
            </a:endParaRPr>
          </a:p>
          <a:p>
            <a:pPr marL="0" indent="0" algn="just">
              <a:lnSpc>
                <a:spcPct val="200000"/>
              </a:lnSpc>
              <a:spcBef>
                <a:spcPts val="1200"/>
              </a:spcBef>
              <a:buNone/>
            </a:pPr>
            <a:endParaRPr lang="en-US" sz="2400" dirty="0">
              <a:solidFill>
                <a:schemeClr val="bg1">
                  <a:lumMod val="95000"/>
                </a:schemeClr>
              </a:solidFill>
            </a:endParaRPr>
          </a:p>
        </p:txBody>
      </p:sp>
      <p:sp>
        <p:nvSpPr>
          <p:cNvPr id="2" name="TextBox 1">
            <a:extLst>
              <a:ext uri="{FF2B5EF4-FFF2-40B4-BE49-F238E27FC236}">
                <a16:creationId xmlns:a16="http://schemas.microsoft.com/office/drawing/2014/main" id="{A270137A-30A4-3287-8940-2300420B5F45}"/>
              </a:ext>
            </a:extLst>
          </p:cNvPr>
          <p:cNvSpPr txBox="1"/>
          <p:nvPr/>
        </p:nvSpPr>
        <p:spPr>
          <a:xfrm>
            <a:off x="867648" y="2599974"/>
            <a:ext cx="2106837" cy="461665"/>
          </a:xfrm>
          <a:prstGeom prst="rect">
            <a:avLst/>
          </a:prstGeom>
          <a:solidFill>
            <a:schemeClr val="bg1">
              <a:lumMod val="95000"/>
              <a:alpha val="53000"/>
            </a:schemeClr>
          </a:solidFill>
        </p:spPr>
        <p:txBody>
          <a:bodyPr wrap="square" rtlCol="0">
            <a:spAutoFit/>
          </a:bodyPr>
          <a:lstStyle/>
          <a:p>
            <a:pPr algn="ctr"/>
            <a:r>
              <a:rPr lang="en-US" sz="2400" dirty="0">
                <a:solidFill>
                  <a:schemeClr val="bg2">
                    <a:lumMod val="50000"/>
                  </a:schemeClr>
                </a:solidFill>
              </a:rPr>
              <a:t>Data</a:t>
            </a:r>
            <a:r>
              <a:rPr lang="en-US" sz="2400" dirty="0">
                <a:solidFill>
                  <a:schemeClr val="accent6">
                    <a:lumMod val="75000"/>
                  </a:schemeClr>
                </a:solidFill>
              </a:rPr>
              <a:t> </a:t>
            </a:r>
            <a:r>
              <a:rPr lang="en-US" sz="2400" dirty="0">
                <a:solidFill>
                  <a:schemeClr val="bg2">
                    <a:lumMod val="50000"/>
                  </a:schemeClr>
                </a:solidFill>
              </a:rPr>
              <a:t>Collection</a:t>
            </a:r>
          </a:p>
        </p:txBody>
      </p:sp>
      <p:sp>
        <p:nvSpPr>
          <p:cNvPr id="5" name="TextBox 4">
            <a:extLst>
              <a:ext uri="{FF2B5EF4-FFF2-40B4-BE49-F238E27FC236}">
                <a16:creationId xmlns:a16="http://schemas.microsoft.com/office/drawing/2014/main" id="{36D3E9D8-8693-5998-1504-57CFA469713F}"/>
              </a:ext>
            </a:extLst>
          </p:cNvPr>
          <p:cNvSpPr txBox="1"/>
          <p:nvPr/>
        </p:nvSpPr>
        <p:spPr>
          <a:xfrm>
            <a:off x="3545828" y="2415880"/>
            <a:ext cx="3807196" cy="830997"/>
          </a:xfrm>
          <a:prstGeom prst="rect">
            <a:avLst/>
          </a:prstGeom>
          <a:solidFill>
            <a:schemeClr val="bg1">
              <a:lumMod val="95000"/>
              <a:alpha val="53000"/>
            </a:schemeClr>
          </a:solidFill>
        </p:spPr>
        <p:txBody>
          <a:bodyPr wrap="square" rtlCol="0">
            <a:spAutoFit/>
          </a:bodyPr>
          <a:lstStyle/>
          <a:p>
            <a:pPr algn="ctr"/>
            <a:r>
              <a:rPr lang="en-US" sz="2400" dirty="0">
                <a:solidFill>
                  <a:schemeClr val="bg2">
                    <a:lumMod val="50000"/>
                  </a:schemeClr>
                </a:solidFill>
              </a:rPr>
              <a:t>Data Preparation </a:t>
            </a:r>
          </a:p>
          <a:p>
            <a:pPr algn="ctr"/>
            <a:r>
              <a:rPr lang="en-US" sz="2400" dirty="0">
                <a:solidFill>
                  <a:schemeClr val="bg2">
                    <a:lumMod val="50000"/>
                  </a:schemeClr>
                </a:solidFill>
              </a:rPr>
              <a:t>(Cleansing &amp; Transformation)</a:t>
            </a:r>
          </a:p>
        </p:txBody>
      </p:sp>
      <p:sp>
        <p:nvSpPr>
          <p:cNvPr id="6" name="TextBox 5">
            <a:extLst>
              <a:ext uri="{FF2B5EF4-FFF2-40B4-BE49-F238E27FC236}">
                <a16:creationId xmlns:a16="http://schemas.microsoft.com/office/drawing/2014/main" id="{5FF34DCF-4E92-49B2-0036-E42397E0E9E0}"/>
              </a:ext>
            </a:extLst>
          </p:cNvPr>
          <p:cNvSpPr txBox="1"/>
          <p:nvPr/>
        </p:nvSpPr>
        <p:spPr>
          <a:xfrm>
            <a:off x="8055544" y="2599973"/>
            <a:ext cx="3433357" cy="461665"/>
          </a:xfrm>
          <a:prstGeom prst="rect">
            <a:avLst/>
          </a:prstGeom>
          <a:solidFill>
            <a:schemeClr val="bg1">
              <a:lumMod val="95000"/>
              <a:alpha val="53000"/>
            </a:schemeClr>
          </a:solidFill>
        </p:spPr>
        <p:txBody>
          <a:bodyPr wrap="square" rtlCol="0">
            <a:spAutoFit/>
          </a:bodyPr>
          <a:lstStyle/>
          <a:p>
            <a:pPr algn="ctr"/>
            <a:r>
              <a:rPr lang="en-US" sz="2400" dirty="0">
                <a:solidFill>
                  <a:schemeClr val="bg2">
                    <a:lumMod val="50000"/>
                  </a:schemeClr>
                </a:solidFill>
              </a:rPr>
              <a:t>Exploratory</a:t>
            </a:r>
            <a:r>
              <a:rPr lang="en-US" sz="2400" dirty="0">
                <a:solidFill>
                  <a:schemeClr val="bg1">
                    <a:lumMod val="95000"/>
                  </a:schemeClr>
                </a:solidFill>
              </a:rPr>
              <a:t> </a:t>
            </a:r>
            <a:r>
              <a:rPr lang="en-US" sz="2400" dirty="0">
                <a:solidFill>
                  <a:schemeClr val="bg2">
                    <a:lumMod val="50000"/>
                  </a:schemeClr>
                </a:solidFill>
              </a:rPr>
              <a:t>Data</a:t>
            </a:r>
            <a:r>
              <a:rPr lang="en-US" sz="2400" dirty="0">
                <a:solidFill>
                  <a:schemeClr val="bg1">
                    <a:lumMod val="95000"/>
                  </a:schemeClr>
                </a:solidFill>
              </a:rPr>
              <a:t> </a:t>
            </a:r>
            <a:r>
              <a:rPr lang="en-US" sz="2400" dirty="0">
                <a:solidFill>
                  <a:schemeClr val="bg2">
                    <a:lumMod val="50000"/>
                  </a:schemeClr>
                </a:solidFill>
              </a:rPr>
              <a:t>Analysis</a:t>
            </a:r>
          </a:p>
        </p:txBody>
      </p:sp>
      <p:sp>
        <p:nvSpPr>
          <p:cNvPr id="7" name="TextBox 6">
            <a:extLst>
              <a:ext uri="{FF2B5EF4-FFF2-40B4-BE49-F238E27FC236}">
                <a16:creationId xmlns:a16="http://schemas.microsoft.com/office/drawing/2014/main" id="{3CC9307C-8D43-6154-5445-893A62AF6713}"/>
              </a:ext>
            </a:extLst>
          </p:cNvPr>
          <p:cNvSpPr txBox="1"/>
          <p:nvPr/>
        </p:nvSpPr>
        <p:spPr>
          <a:xfrm>
            <a:off x="4156989" y="4035116"/>
            <a:ext cx="3677470" cy="461665"/>
          </a:xfrm>
          <a:prstGeom prst="rect">
            <a:avLst/>
          </a:prstGeom>
          <a:solidFill>
            <a:schemeClr val="bg1">
              <a:lumMod val="95000"/>
              <a:alpha val="53000"/>
            </a:schemeClr>
          </a:solidFill>
        </p:spPr>
        <p:txBody>
          <a:bodyPr wrap="square" rtlCol="0">
            <a:spAutoFit/>
          </a:bodyPr>
          <a:lstStyle/>
          <a:p>
            <a:pPr algn="ctr"/>
            <a:r>
              <a:rPr lang="en-US" sz="2400" dirty="0">
                <a:solidFill>
                  <a:schemeClr val="bg2">
                    <a:lumMod val="50000"/>
                  </a:schemeClr>
                </a:solidFill>
              </a:rPr>
              <a:t>Model</a:t>
            </a:r>
            <a:r>
              <a:rPr lang="en-US" sz="2400" dirty="0">
                <a:solidFill>
                  <a:schemeClr val="bg1">
                    <a:lumMod val="95000"/>
                  </a:schemeClr>
                </a:solidFill>
              </a:rPr>
              <a:t> </a:t>
            </a:r>
            <a:r>
              <a:rPr lang="en-US" sz="2400" dirty="0">
                <a:solidFill>
                  <a:schemeClr val="bg2">
                    <a:lumMod val="50000"/>
                  </a:schemeClr>
                </a:solidFill>
              </a:rPr>
              <a:t>Building</a:t>
            </a:r>
            <a:r>
              <a:rPr lang="en-US" sz="2400" dirty="0">
                <a:solidFill>
                  <a:schemeClr val="bg1">
                    <a:lumMod val="95000"/>
                  </a:schemeClr>
                </a:solidFill>
              </a:rPr>
              <a:t> </a:t>
            </a:r>
            <a:r>
              <a:rPr lang="en-US" sz="2400" dirty="0">
                <a:solidFill>
                  <a:schemeClr val="bg2">
                    <a:lumMod val="50000"/>
                  </a:schemeClr>
                </a:solidFill>
              </a:rPr>
              <a:t>and</a:t>
            </a:r>
            <a:r>
              <a:rPr lang="en-US" sz="2400" dirty="0">
                <a:solidFill>
                  <a:schemeClr val="bg1">
                    <a:lumMod val="95000"/>
                  </a:schemeClr>
                </a:solidFill>
              </a:rPr>
              <a:t> </a:t>
            </a:r>
            <a:r>
              <a:rPr lang="en-US" sz="2400" dirty="0">
                <a:solidFill>
                  <a:schemeClr val="bg2">
                    <a:lumMod val="50000"/>
                  </a:schemeClr>
                </a:solidFill>
              </a:rPr>
              <a:t>Training</a:t>
            </a:r>
          </a:p>
        </p:txBody>
      </p:sp>
      <p:sp>
        <p:nvSpPr>
          <p:cNvPr id="8" name="TextBox 7">
            <a:extLst>
              <a:ext uri="{FF2B5EF4-FFF2-40B4-BE49-F238E27FC236}">
                <a16:creationId xmlns:a16="http://schemas.microsoft.com/office/drawing/2014/main" id="{53D5006D-AA6F-0930-3D84-3190610D4074}"/>
              </a:ext>
            </a:extLst>
          </p:cNvPr>
          <p:cNvSpPr txBox="1"/>
          <p:nvPr/>
        </p:nvSpPr>
        <p:spPr>
          <a:xfrm>
            <a:off x="4789671" y="5405909"/>
            <a:ext cx="2412105" cy="461665"/>
          </a:xfrm>
          <a:prstGeom prst="rect">
            <a:avLst/>
          </a:prstGeom>
          <a:solidFill>
            <a:schemeClr val="bg1">
              <a:lumMod val="95000"/>
              <a:alpha val="53000"/>
            </a:schemeClr>
          </a:solidFill>
        </p:spPr>
        <p:txBody>
          <a:bodyPr wrap="square" rtlCol="0">
            <a:spAutoFit/>
          </a:bodyPr>
          <a:lstStyle/>
          <a:p>
            <a:pPr algn="ctr"/>
            <a:r>
              <a:rPr lang="en-US" sz="2400" dirty="0">
                <a:solidFill>
                  <a:schemeClr val="bg2">
                    <a:lumMod val="50000"/>
                  </a:schemeClr>
                </a:solidFill>
              </a:rPr>
              <a:t>Model</a:t>
            </a:r>
            <a:r>
              <a:rPr lang="en-US" sz="2400" dirty="0">
                <a:solidFill>
                  <a:schemeClr val="bg1">
                    <a:lumMod val="95000"/>
                  </a:schemeClr>
                </a:solidFill>
              </a:rPr>
              <a:t> </a:t>
            </a:r>
            <a:r>
              <a:rPr lang="en-US" sz="2400" dirty="0">
                <a:solidFill>
                  <a:schemeClr val="bg2">
                    <a:lumMod val="50000"/>
                  </a:schemeClr>
                </a:solidFill>
              </a:rPr>
              <a:t>Evaluation</a:t>
            </a:r>
          </a:p>
        </p:txBody>
      </p:sp>
      <p:cxnSp>
        <p:nvCxnSpPr>
          <p:cNvPr id="10" name="Straight Arrow Connector 9">
            <a:extLst>
              <a:ext uri="{FF2B5EF4-FFF2-40B4-BE49-F238E27FC236}">
                <a16:creationId xmlns:a16="http://schemas.microsoft.com/office/drawing/2014/main" id="{09D0A56B-6787-E841-8BC6-FB185469C040}"/>
              </a:ext>
            </a:extLst>
          </p:cNvPr>
          <p:cNvCxnSpPr>
            <a:cxnSpLocks/>
            <a:stCxn id="2" idx="3"/>
            <a:endCxn id="5" idx="1"/>
          </p:cNvCxnSpPr>
          <p:nvPr/>
        </p:nvCxnSpPr>
        <p:spPr>
          <a:xfrm>
            <a:off x="2974485" y="2830807"/>
            <a:ext cx="571343" cy="572"/>
          </a:xfrm>
          <a:prstGeom prst="straightConnector1">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1" name="Straight Arrow Connector 10">
            <a:extLst>
              <a:ext uri="{FF2B5EF4-FFF2-40B4-BE49-F238E27FC236}">
                <a16:creationId xmlns:a16="http://schemas.microsoft.com/office/drawing/2014/main" id="{9692FD96-3447-5C6A-19E0-53574168A091}"/>
              </a:ext>
            </a:extLst>
          </p:cNvPr>
          <p:cNvCxnSpPr>
            <a:cxnSpLocks/>
            <a:stCxn id="5" idx="3"/>
            <a:endCxn id="6" idx="1"/>
          </p:cNvCxnSpPr>
          <p:nvPr/>
        </p:nvCxnSpPr>
        <p:spPr>
          <a:xfrm flipV="1">
            <a:off x="7353024" y="2830806"/>
            <a:ext cx="702520" cy="573"/>
          </a:xfrm>
          <a:prstGeom prst="bentConnector3">
            <a:avLst>
              <a:gd name="adj1" fmla="val 50000"/>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2" name="Straight Arrow Connector 11">
            <a:extLst>
              <a:ext uri="{FF2B5EF4-FFF2-40B4-BE49-F238E27FC236}">
                <a16:creationId xmlns:a16="http://schemas.microsoft.com/office/drawing/2014/main" id="{C782668F-4282-F4A2-68DF-6FD0512D8257}"/>
              </a:ext>
            </a:extLst>
          </p:cNvPr>
          <p:cNvCxnSpPr>
            <a:cxnSpLocks/>
            <a:stCxn id="6" idx="2"/>
            <a:endCxn id="7" idx="3"/>
          </p:cNvCxnSpPr>
          <p:nvPr/>
        </p:nvCxnSpPr>
        <p:spPr>
          <a:xfrm rot="5400000">
            <a:off x="8201186" y="2694911"/>
            <a:ext cx="1204311" cy="1937764"/>
          </a:xfrm>
          <a:prstGeom prst="bentConnector2">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4" name="Straight Arrow Connector 13">
            <a:extLst>
              <a:ext uri="{FF2B5EF4-FFF2-40B4-BE49-F238E27FC236}">
                <a16:creationId xmlns:a16="http://schemas.microsoft.com/office/drawing/2014/main" id="{E2FE035D-B7E1-5072-081A-97700937B48F}"/>
              </a:ext>
            </a:extLst>
          </p:cNvPr>
          <p:cNvCxnSpPr>
            <a:cxnSpLocks/>
            <a:stCxn id="7" idx="2"/>
            <a:endCxn id="8" idx="0"/>
          </p:cNvCxnSpPr>
          <p:nvPr/>
        </p:nvCxnSpPr>
        <p:spPr>
          <a:xfrm>
            <a:off x="5995724" y="4496781"/>
            <a:ext cx="0" cy="909128"/>
          </a:xfrm>
          <a:prstGeom prst="straightConnector1">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pic>
        <p:nvPicPr>
          <p:cNvPr id="34" name="Audio 33">
            <a:hlinkClick r:id="" action="ppaction://media"/>
            <a:extLst>
              <a:ext uri="{FF2B5EF4-FFF2-40B4-BE49-F238E27FC236}">
                <a16:creationId xmlns:a16="http://schemas.microsoft.com/office/drawing/2014/main" id="{CD7E8A37-8E40-C4D9-8470-720D97BE19A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6166167"/>
      </p:ext>
    </p:extLst>
  </p:cSld>
  <p:clrMapOvr>
    <a:masterClrMapping/>
  </p:clrMapOvr>
  <mc:AlternateContent xmlns:mc="http://schemas.openxmlformats.org/markup-compatibility/2006" xmlns:p14="http://schemas.microsoft.com/office/powerpoint/2010/main">
    <mc:Choice Requires="p14">
      <p:transition spd="slow" p14:dur="2000" advTm="8451"/>
    </mc:Choice>
    <mc:Fallback xmlns="">
      <p:transition spd="slow" advTm="8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798931" y="0"/>
            <a:ext cx="10515600" cy="1325563"/>
          </a:xfrm>
        </p:spPr>
        <p:txBody>
          <a:bodyPr/>
          <a:lstStyle/>
          <a:p>
            <a:r>
              <a:rPr lang="en-US" dirty="0">
                <a:solidFill>
                  <a:schemeClr val="bg2"/>
                </a:solidFill>
              </a:rPr>
              <a:t>DATA SOURCE (Collection) </a:t>
            </a:r>
          </a:p>
        </p:txBody>
      </p:sp>
      <p:sp>
        <p:nvSpPr>
          <p:cNvPr id="4" name="Content Placeholder 3">
            <a:extLst>
              <a:ext uri="{FF2B5EF4-FFF2-40B4-BE49-F238E27FC236}">
                <a16:creationId xmlns:a16="http://schemas.microsoft.com/office/drawing/2014/main" id="{23BEEE16-9B1F-BCB2-74EB-C8EF803B11A6}"/>
              </a:ext>
            </a:extLst>
          </p:cNvPr>
          <p:cNvSpPr>
            <a:spLocks noGrp="1"/>
          </p:cNvSpPr>
          <p:nvPr>
            <p:ph idx="1"/>
          </p:nvPr>
        </p:nvSpPr>
        <p:spPr>
          <a:xfrm>
            <a:off x="838200" y="1666115"/>
            <a:ext cx="10515600" cy="4342886"/>
          </a:xfrm>
          <a:noFill/>
        </p:spPr>
        <p:txBody>
          <a:bodyPr anchor="t" anchorCtr="0">
            <a:noAutofit/>
          </a:bodyPr>
          <a:lstStyle/>
          <a:p>
            <a:pPr marL="0" indent="0">
              <a:lnSpc>
                <a:spcPct val="200000"/>
              </a:lnSpc>
              <a:spcBef>
                <a:spcPts val="1200"/>
              </a:spcBef>
              <a:buNone/>
            </a:pPr>
            <a:r>
              <a:rPr lang="en-US" sz="2400" dirty="0">
                <a:solidFill>
                  <a:schemeClr val="bg1">
                    <a:lumMod val="95000"/>
                  </a:schemeClr>
                </a:solidFill>
              </a:rPr>
              <a:t>The dataset used in this project is sourced from Kaggle by</a:t>
            </a:r>
          </a:p>
          <a:p>
            <a:pPr marL="0" indent="0">
              <a:lnSpc>
                <a:spcPct val="200000"/>
              </a:lnSpc>
              <a:spcBef>
                <a:spcPts val="1200"/>
              </a:spcBef>
              <a:buNone/>
            </a:pPr>
            <a:r>
              <a:rPr lang="en-US" sz="2400" dirty="0">
                <a:solidFill>
                  <a:schemeClr val="bg1">
                    <a:lumMod val="95000"/>
                  </a:schemeClr>
                </a:solidFill>
              </a:rPr>
              <a:t>Shenoy, K. (2020, August 5)), a public-domain dataset. </a:t>
            </a:r>
          </a:p>
          <a:p>
            <a:pPr marL="0" indent="0">
              <a:lnSpc>
                <a:spcPct val="200000"/>
              </a:lnSpc>
              <a:spcBef>
                <a:spcPts val="1200"/>
              </a:spcBef>
              <a:buNone/>
            </a:pPr>
            <a:r>
              <a:rPr lang="en-US" sz="2400" dirty="0">
                <a:solidFill>
                  <a:schemeClr val="bg1">
                    <a:lumMod val="95000"/>
                  </a:schemeClr>
                </a:solidFill>
              </a:rPr>
              <a:t>This dataset contains stimulated credit card data with legitimate and fraudulent credit card transactions from Jan 2019 to Dec 2020. </a:t>
            </a:r>
          </a:p>
        </p:txBody>
      </p:sp>
      <p:pic>
        <p:nvPicPr>
          <p:cNvPr id="9" name="Audio 8">
            <a:hlinkClick r:id="" action="ppaction://media"/>
            <a:extLst>
              <a:ext uri="{FF2B5EF4-FFF2-40B4-BE49-F238E27FC236}">
                <a16:creationId xmlns:a16="http://schemas.microsoft.com/office/drawing/2014/main" id="{0B3411E1-4BEE-832E-7748-52D42FE783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8726702"/>
      </p:ext>
    </p:extLst>
  </p:cSld>
  <p:clrMapOvr>
    <a:masterClrMapping/>
  </p:clrMapOvr>
  <mc:AlternateContent xmlns:mc="http://schemas.openxmlformats.org/markup-compatibility/2006" xmlns:p14="http://schemas.microsoft.com/office/powerpoint/2010/main">
    <mc:Choice Requires="p14">
      <p:transition spd="slow" p14:dur="2000" advTm="21219"/>
    </mc:Choice>
    <mc:Fallback xmlns="">
      <p:transition spd="slow" advTm="21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770883" y="0"/>
            <a:ext cx="10515600" cy="1325563"/>
          </a:xfrm>
        </p:spPr>
        <p:txBody>
          <a:bodyPr/>
          <a:lstStyle/>
          <a:p>
            <a:r>
              <a:rPr lang="en-US" dirty="0">
                <a:solidFill>
                  <a:schemeClr val="bg2"/>
                </a:solidFill>
              </a:rPr>
              <a:t>DATA PREPARATION </a:t>
            </a:r>
          </a:p>
        </p:txBody>
      </p:sp>
      <p:sp>
        <p:nvSpPr>
          <p:cNvPr id="4" name="Content Placeholder 3">
            <a:extLst>
              <a:ext uri="{FF2B5EF4-FFF2-40B4-BE49-F238E27FC236}">
                <a16:creationId xmlns:a16="http://schemas.microsoft.com/office/drawing/2014/main" id="{23BEEE16-9B1F-BCB2-74EB-C8EF803B11A6}"/>
              </a:ext>
            </a:extLst>
          </p:cNvPr>
          <p:cNvSpPr>
            <a:spLocks noGrp="1"/>
          </p:cNvSpPr>
          <p:nvPr>
            <p:ph idx="1"/>
          </p:nvPr>
        </p:nvSpPr>
        <p:spPr>
          <a:xfrm>
            <a:off x="838200" y="1049071"/>
            <a:ext cx="10515600" cy="4965540"/>
          </a:xfrm>
          <a:noFill/>
        </p:spPr>
        <p:txBody>
          <a:bodyPr>
            <a:noAutofit/>
          </a:bodyPr>
          <a:lstStyle/>
          <a:p>
            <a:pPr marL="0" indent="0" algn="just">
              <a:lnSpc>
                <a:spcPct val="200000"/>
              </a:lnSpc>
              <a:spcBef>
                <a:spcPts val="1200"/>
              </a:spcBef>
              <a:buNone/>
            </a:pPr>
            <a:r>
              <a:rPr lang="en-US" sz="2400" dirty="0">
                <a:solidFill>
                  <a:schemeClr val="bg1">
                    <a:lumMod val="95000"/>
                  </a:schemeClr>
                </a:solidFill>
              </a:rPr>
              <a:t>The following steps were performed to prepare the data for modelling.</a:t>
            </a:r>
          </a:p>
          <a:p>
            <a:pPr marL="0" indent="0" algn="just">
              <a:lnSpc>
                <a:spcPct val="200000"/>
              </a:lnSpc>
              <a:spcBef>
                <a:spcPts val="1200"/>
              </a:spcBef>
              <a:buNone/>
            </a:pPr>
            <a:r>
              <a:rPr lang="en-US" sz="2400" dirty="0">
                <a:solidFill>
                  <a:schemeClr val="bg1">
                    <a:lumMod val="95000"/>
                  </a:schemeClr>
                </a:solidFill>
              </a:rPr>
              <a:t>i.	Checked for null rows/columns in the data.</a:t>
            </a:r>
          </a:p>
          <a:p>
            <a:pPr marL="0" indent="0" algn="just">
              <a:lnSpc>
                <a:spcPct val="200000"/>
              </a:lnSpc>
              <a:spcBef>
                <a:spcPts val="1200"/>
              </a:spcBef>
              <a:buNone/>
            </a:pPr>
            <a:r>
              <a:rPr lang="en-US" sz="2400" dirty="0">
                <a:solidFill>
                  <a:schemeClr val="bg1">
                    <a:lumMod val="95000"/>
                  </a:schemeClr>
                </a:solidFill>
              </a:rPr>
              <a:t>ii.	Performed check for duplicates. </a:t>
            </a:r>
          </a:p>
          <a:p>
            <a:pPr marL="0" indent="0" algn="just">
              <a:lnSpc>
                <a:spcPct val="200000"/>
              </a:lnSpc>
              <a:spcBef>
                <a:spcPts val="1200"/>
              </a:spcBef>
              <a:buNone/>
            </a:pPr>
            <a:r>
              <a:rPr lang="en-US" sz="2400" dirty="0">
                <a:solidFill>
                  <a:schemeClr val="bg1">
                    <a:lumMod val="95000"/>
                  </a:schemeClr>
                </a:solidFill>
              </a:rPr>
              <a:t>iii.	Converted datetime string to a datetime datatype.</a:t>
            </a:r>
          </a:p>
          <a:p>
            <a:pPr marL="0" indent="0" algn="just">
              <a:lnSpc>
                <a:spcPct val="200000"/>
              </a:lnSpc>
              <a:spcBef>
                <a:spcPts val="1200"/>
              </a:spcBef>
              <a:buNone/>
            </a:pPr>
            <a:r>
              <a:rPr lang="en-US" sz="2400" dirty="0">
                <a:solidFill>
                  <a:schemeClr val="bg1">
                    <a:lumMod val="95000"/>
                  </a:schemeClr>
                </a:solidFill>
              </a:rPr>
              <a:t>iv.	Added a month column for visualization.</a:t>
            </a:r>
          </a:p>
          <a:p>
            <a:pPr marL="0" indent="0" algn="just">
              <a:lnSpc>
                <a:spcPct val="200000"/>
              </a:lnSpc>
              <a:spcBef>
                <a:spcPts val="1200"/>
              </a:spcBef>
              <a:buNone/>
            </a:pPr>
            <a:r>
              <a:rPr lang="en-US" sz="2400" dirty="0">
                <a:solidFill>
                  <a:schemeClr val="bg1">
                    <a:lumMod val="95000"/>
                  </a:schemeClr>
                </a:solidFill>
              </a:rPr>
              <a:t>v.	Dropped columns (‘Unnamed: 0' and 'trans_date_trans_time’)</a:t>
            </a:r>
          </a:p>
        </p:txBody>
      </p:sp>
      <p:pic>
        <p:nvPicPr>
          <p:cNvPr id="6" name="Audio 5">
            <a:hlinkClick r:id="" action="ppaction://media"/>
            <a:extLst>
              <a:ext uri="{FF2B5EF4-FFF2-40B4-BE49-F238E27FC236}">
                <a16:creationId xmlns:a16="http://schemas.microsoft.com/office/drawing/2014/main" id="{A9A89F43-4AAD-5A20-A91D-4C80B8EBC33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89103711"/>
      </p:ext>
    </p:extLst>
  </p:cSld>
  <p:clrMapOvr>
    <a:masterClrMapping/>
  </p:clrMapOvr>
  <mc:AlternateContent xmlns:mc="http://schemas.openxmlformats.org/markup-compatibility/2006" xmlns:p14="http://schemas.microsoft.com/office/powerpoint/2010/main">
    <mc:Choice Requires="p14">
      <p:transition spd="slow" p14:dur="2000" advTm="16264"/>
    </mc:Choice>
    <mc:Fallback xmlns="">
      <p:transition spd="slow" advTm="16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770883" y="0"/>
            <a:ext cx="10515600" cy="1325563"/>
          </a:xfrm>
        </p:spPr>
        <p:txBody>
          <a:bodyPr/>
          <a:lstStyle/>
          <a:p>
            <a:r>
              <a:rPr lang="en-US" dirty="0">
                <a:solidFill>
                  <a:schemeClr val="bg2"/>
                </a:solidFill>
              </a:rPr>
              <a:t>EXPLORATORY DATA ANALYSIS</a:t>
            </a:r>
          </a:p>
        </p:txBody>
      </p:sp>
      <p:pic>
        <p:nvPicPr>
          <p:cNvPr id="2" name="Content Placeholder 1" descr="A pie chart with different colored circles&#10;&#10;Description automatically generated">
            <a:extLst>
              <a:ext uri="{FF2B5EF4-FFF2-40B4-BE49-F238E27FC236}">
                <a16:creationId xmlns:a16="http://schemas.microsoft.com/office/drawing/2014/main" id="{789E6DC2-CCA7-376D-4373-D740BC2EFD26}"/>
              </a:ext>
            </a:extLst>
          </p:cNvPr>
          <p:cNvPicPr>
            <a:picLocks noGrp="1" noChangeAspect="1"/>
          </p:cNvPicPr>
          <p:nvPr>
            <p:ph idx="1"/>
          </p:nvPr>
        </p:nvPicPr>
        <p:blipFill>
          <a:blip r:embed="rId5"/>
          <a:stretch>
            <a:fillRect/>
          </a:stretch>
        </p:blipFill>
        <p:spPr>
          <a:xfrm>
            <a:off x="251974" y="1240072"/>
            <a:ext cx="6087118" cy="3062657"/>
          </a:xfrm>
          <a:prstGeom prst="rect">
            <a:avLst/>
          </a:prstGeom>
        </p:spPr>
      </p:pic>
      <p:pic>
        <p:nvPicPr>
          <p:cNvPr id="5" name="Picture 4" descr="A comparison of a graph&#10;&#10;Description automatically generated with medium confidence">
            <a:extLst>
              <a:ext uri="{FF2B5EF4-FFF2-40B4-BE49-F238E27FC236}">
                <a16:creationId xmlns:a16="http://schemas.microsoft.com/office/drawing/2014/main" id="{764B984D-1ED7-C2BD-56D2-5008B492547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51974" y="4375657"/>
            <a:ext cx="6087118" cy="2124772"/>
          </a:xfrm>
          <a:prstGeom prst="rect">
            <a:avLst/>
          </a:prstGeom>
          <a:noFill/>
          <a:ln>
            <a:noFill/>
          </a:ln>
        </p:spPr>
      </p:pic>
      <p:pic>
        <p:nvPicPr>
          <p:cNvPr id="6" name="Picture 5" descr="A group of blue bars&#10;&#10;Description automatically generated">
            <a:extLst>
              <a:ext uri="{FF2B5EF4-FFF2-40B4-BE49-F238E27FC236}">
                <a16:creationId xmlns:a16="http://schemas.microsoft.com/office/drawing/2014/main" id="{E53F8C57-8207-9C13-F02B-54D70F3C03D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6594338" y="1240072"/>
            <a:ext cx="5345688" cy="5260357"/>
          </a:xfrm>
          <a:prstGeom prst="rect">
            <a:avLst/>
          </a:prstGeom>
          <a:noFill/>
          <a:ln>
            <a:noFill/>
          </a:ln>
        </p:spPr>
      </p:pic>
      <p:pic>
        <p:nvPicPr>
          <p:cNvPr id="19" name="Audio 18">
            <a:hlinkClick r:id="" action="ppaction://media"/>
            <a:extLst>
              <a:ext uri="{FF2B5EF4-FFF2-40B4-BE49-F238E27FC236}">
                <a16:creationId xmlns:a16="http://schemas.microsoft.com/office/drawing/2014/main" id="{49DDF6AC-40C4-7FE2-FEB6-24F7769AEB7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76241949"/>
      </p:ext>
    </p:extLst>
  </p:cSld>
  <p:clrMapOvr>
    <a:masterClrMapping/>
  </p:clrMapOvr>
  <mc:AlternateContent xmlns:mc="http://schemas.openxmlformats.org/markup-compatibility/2006" xmlns:p14="http://schemas.microsoft.com/office/powerpoint/2010/main">
    <mc:Choice Requires="p14">
      <p:transition spd="slow" p14:dur="2000" advTm="24346"/>
    </mc:Choice>
    <mc:Fallback xmlns="">
      <p:transition spd="slow" advTm="24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770883" y="0"/>
            <a:ext cx="10515600" cy="1325563"/>
          </a:xfrm>
        </p:spPr>
        <p:txBody>
          <a:bodyPr/>
          <a:lstStyle/>
          <a:p>
            <a:r>
              <a:rPr lang="en-US" dirty="0">
                <a:solidFill>
                  <a:schemeClr val="bg2"/>
                </a:solidFill>
              </a:rPr>
              <a:t>MODEL BUILDING &amp; TRAINING</a:t>
            </a:r>
          </a:p>
        </p:txBody>
      </p:sp>
      <p:sp>
        <p:nvSpPr>
          <p:cNvPr id="6" name="TextBox 5">
            <a:extLst>
              <a:ext uri="{FF2B5EF4-FFF2-40B4-BE49-F238E27FC236}">
                <a16:creationId xmlns:a16="http://schemas.microsoft.com/office/drawing/2014/main" id="{93D07830-DC31-A6F2-FAA6-50564FDE6E47}"/>
              </a:ext>
            </a:extLst>
          </p:cNvPr>
          <p:cNvSpPr txBox="1"/>
          <p:nvPr/>
        </p:nvSpPr>
        <p:spPr>
          <a:xfrm>
            <a:off x="770883" y="1587887"/>
            <a:ext cx="8025311" cy="3682226"/>
          </a:xfrm>
          <a:prstGeom prst="rect">
            <a:avLst/>
          </a:prstGeom>
          <a:noFill/>
        </p:spPr>
        <p:txBody>
          <a:bodyPr wrap="square">
            <a:spAutoFit/>
          </a:bodyPr>
          <a:lstStyle/>
          <a:p>
            <a:pPr marL="0" marR="0">
              <a:lnSpc>
                <a:spcPct val="200000"/>
              </a:lnSpc>
              <a:spcBef>
                <a:spcPts val="0"/>
              </a:spcBef>
              <a:spcAft>
                <a:spcPts val="1000"/>
              </a:spcAft>
            </a:pPr>
            <a:r>
              <a:rPr lang="en-IN" sz="2400" dirty="0">
                <a:solidFill>
                  <a:schemeClr val="bg1">
                    <a:lumMod val="95000"/>
                  </a:schemeClr>
                </a:solidFill>
              </a:rPr>
              <a:t>To construct an effective model, it is essential to address the dataset's imbalance. To achieve this, the Synthetic Minority Oversampling Technique (SMOTE) was employed. </a:t>
            </a:r>
            <a:r>
              <a:rPr lang="en-US" sz="2400" dirty="0">
                <a:solidFill>
                  <a:schemeClr val="bg1">
                    <a:lumMod val="95000"/>
                  </a:schemeClr>
                </a:solidFill>
              </a:rPr>
              <a:t>With the balanced dataset, the subsequent step was to partition the data into training and testing datasets.</a:t>
            </a:r>
          </a:p>
        </p:txBody>
      </p:sp>
      <p:pic>
        <p:nvPicPr>
          <p:cNvPr id="11" name="Content Placeholder 1" descr="A blue rectangular bar graph">
            <a:extLst>
              <a:ext uri="{FF2B5EF4-FFF2-40B4-BE49-F238E27FC236}">
                <a16:creationId xmlns:a16="http://schemas.microsoft.com/office/drawing/2014/main" id="{D5B3143C-53DB-F0AD-C514-780F51314CF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538139" y="2126120"/>
            <a:ext cx="3457985" cy="2135087"/>
          </a:xfrm>
          <a:prstGeom prst="rect">
            <a:avLst/>
          </a:prstGeom>
          <a:noFill/>
          <a:ln>
            <a:noFill/>
          </a:ln>
        </p:spPr>
      </p:pic>
      <p:pic>
        <p:nvPicPr>
          <p:cNvPr id="12" name="Audio 11">
            <a:hlinkClick r:id="" action="ppaction://media"/>
            <a:extLst>
              <a:ext uri="{FF2B5EF4-FFF2-40B4-BE49-F238E27FC236}">
                <a16:creationId xmlns:a16="http://schemas.microsoft.com/office/drawing/2014/main" id="{13C8BCE9-B2BF-8444-7C7F-06AF495149B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8612688"/>
      </p:ext>
    </p:extLst>
  </p:cSld>
  <p:clrMapOvr>
    <a:masterClrMapping/>
  </p:clrMapOvr>
  <mc:AlternateContent xmlns:mc="http://schemas.openxmlformats.org/markup-compatibility/2006" xmlns:p14="http://schemas.microsoft.com/office/powerpoint/2010/main">
    <mc:Choice Requires="p14">
      <p:transition spd="slow" p14:dur="2000" advTm="34025"/>
    </mc:Choice>
    <mc:Fallback xmlns="">
      <p:transition spd="slow" advTm="34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82000">
              <a:schemeClr val="accent1">
                <a:lumMod val="45000"/>
                <a:lumOff val="55000"/>
              </a:schemeClr>
            </a:gs>
            <a:gs pos="100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D1E0A8D-1A52-24A0-36CA-C2007421D568}"/>
              </a:ext>
            </a:extLst>
          </p:cNvPr>
          <p:cNvSpPr>
            <a:spLocks noGrp="1"/>
          </p:cNvSpPr>
          <p:nvPr>
            <p:ph idx="1"/>
          </p:nvPr>
        </p:nvSpPr>
        <p:spPr>
          <a:xfrm>
            <a:off x="91440" y="645794"/>
            <a:ext cx="6063616" cy="6046469"/>
          </a:xfrm>
        </p:spPr>
        <p:txBody>
          <a:bodyPr>
            <a:noAutofit/>
          </a:bodyPr>
          <a:lstStyle/>
          <a:p>
            <a:pPr marL="914400" indent="-571500" algn="just">
              <a:lnSpc>
                <a:spcPct val="200000"/>
              </a:lnSpc>
              <a:buFont typeface="Wingdings" panose="05000000000000000000" pitchFamily="2" charset="2"/>
              <a:buChar char="Ø"/>
            </a:pPr>
            <a:r>
              <a:rPr lang="en-IN" sz="1200" b="1" dirty="0">
                <a:solidFill>
                  <a:schemeClr val="bg1">
                    <a:lumMod val="95000"/>
                  </a:schemeClr>
                </a:solidFill>
              </a:rPr>
              <a:t>Random Forest Classifier</a:t>
            </a:r>
          </a:p>
          <a:p>
            <a:pPr marL="914400" indent="0" algn="just">
              <a:lnSpc>
                <a:spcPct val="200000"/>
              </a:lnSpc>
              <a:buNone/>
            </a:pPr>
            <a:r>
              <a:rPr lang="en-US" sz="1200" dirty="0">
                <a:solidFill>
                  <a:schemeClr val="bg1">
                    <a:lumMod val="95000"/>
                  </a:schemeClr>
                </a:solidFill>
              </a:rPr>
              <a:t>Using a Random Forest model for credit card fraud detection offers benefits like ensemble learning, robustness against noise and outliers, handling imbalanced data, and capturing complex patterns. Its ability to handle non-linearity, easy tunability, and feature importance analysis make it a strong choice.</a:t>
            </a:r>
            <a:endParaRPr lang="en-IN" sz="1200" dirty="0">
              <a:solidFill>
                <a:schemeClr val="bg1">
                  <a:lumMod val="95000"/>
                </a:schemeClr>
              </a:solidFill>
            </a:endParaRPr>
          </a:p>
          <a:p>
            <a:pPr marL="914400" indent="-231775" algn="just">
              <a:lnSpc>
                <a:spcPct val="200000"/>
              </a:lnSpc>
              <a:buNone/>
            </a:pPr>
            <a:r>
              <a:rPr lang="en-US" sz="1200" dirty="0">
                <a:solidFill>
                  <a:schemeClr val="bg1">
                    <a:lumMod val="95000"/>
                  </a:schemeClr>
                </a:solidFill>
              </a:rPr>
              <a:t>	</a:t>
            </a:r>
            <a:r>
              <a:rPr lang="en-US" sz="1200" b="1" dirty="0">
                <a:solidFill>
                  <a:schemeClr val="bg1">
                    <a:lumMod val="95000"/>
                  </a:schemeClr>
                </a:solidFill>
              </a:rPr>
              <a:t>Pros</a:t>
            </a:r>
            <a:r>
              <a:rPr lang="en-US" sz="1200" dirty="0">
                <a:solidFill>
                  <a:schemeClr val="bg1">
                    <a:lumMod val="95000"/>
                  </a:schemeClr>
                </a:solidFill>
              </a:rPr>
              <a:t>: Ensemble learning, robustness, handles imbalanced data, captures complex patterns. </a:t>
            </a:r>
          </a:p>
          <a:p>
            <a:pPr marL="914400" indent="-571500" algn="just">
              <a:lnSpc>
                <a:spcPct val="200000"/>
              </a:lnSpc>
              <a:buFont typeface="Wingdings" panose="05000000000000000000" pitchFamily="2" charset="2"/>
              <a:buChar char="Ø"/>
            </a:pPr>
            <a:r>
              <a:rPr lang="en-IN" sz="1200" b="1" dirty="0">
                <a:solidFill>
                  <a:schemeClr val="bg1">
                    <a:lumMod val="95000"/>
                  </a:schemeClr>
                </a:solidFill>
              </a:rPr>
              <a:t>Logistic Regression</a:t>
            </a:r>
          </a:p>
          <a:p>
            <a:pPr marL="914400" indent="-230188" algn="just">
              <a:lnSpc>
                <a:spcPct val="200000"/>
              </a:lnSpc>
              <a:buNone/>
            </a:pPr>
            <a:r>
              <a:rPr lang="en-IN" sz="1200" b="1" dirty="0">
                <a:solidFill>
                  <a:schemeClr val="bg1">
                    <a:lumMod val="95000"/>
                  </a:schemeClr>
                </a:solidFill>
              </a:rPr>
              <a:t>	</a:t>
            </a:r>
            <a:r>
              <a:rPr lang="en-US" sz="1200" dirty="0">
                <a:solidFill>
                  <a:schemeClr val="bg1">
                    <a:lumMod val="95000"/>
                  </a:schemeClr>
                </a:solidFill>
              </a:rPr>
              <a:t>Using a Logistic Regression model for credit card fraud detection has benefits including interpretability, computational efficiency, and suitability for smaller datasets. It provides insights into feature impacts, acts as a baseline, and offers transparent probability estimations. However, its linear nature might limit performance on complex, non-linear data patterns.</a:t>
            </a:r>
            <a:endParaRPr lang="en-IN" sz="1200" dirty="0">
              <a:solidFill>
                <a:schemeClr val="bg1">
                  <a:lumMod val="95000"/>
                </a:schemeClr>
              </a:solidFill>
            </a:endParaRPr>
          </a:p>
          <a:p>
            <a:pPr marL="914400" indent="-230188" algn="just">
              <a:lnSpc>
                <a:spcPct val="100000"/>
              </a:lnSpc>
            </a:pPr>
            <a:r>
              <a:rPr lang="en-IN" sz="1200" b="1" dirty="0">
                <a:solidFill>
                  <a:schemeClr val="bg1">
                    <a:lumMod val="95000"/>
                  </a:schemeClr>
                </a:solidFill>
              </a:rPr>
              <a:t>Pros</a:t>
            </a:r>
            <a:r>
              <a:rPr lang="en-IN" sz="1200" dirty="0">
                <a:solidFill>
                  <a:schemeClr val="bg1">
                    <a:lumMod val="95000"/>
                  </a:schemeClr>
                </a:solidFill>
              </a:rPr>
              <a:t>: Interpretable, efficient, suitable for smaller datasets.</a:t>
            </a:r>
          </a:p>
          <a:p>
            <a:pPr marL="914400" indent="-230188" algn="just">
              <a:lnSpc>
                <a:spcPct val="100000"/>
              </a:lnSpc>
            </a:pPr>
            <a:r>
              <a:rPr lang="en-IN" sz="1200" b="1" dirty="0">
                <a:solidFill>
                  <a:schemeClr val="bg1">
                    <a:lumMod val="95000"/>
                  </a:schemeClr>
                </a:solidFill>
              </a:rPr>
              <a:t>Cons</a:t>
            </a:r>
            <a:r>
              <a:rPr lang="en-IN" sz="1200" dirty="0">
                <a:solidFill>
                  <a:schemeClr val="bg1">
                    <a:lumMod val="95000"/>
                  </a:schemeClr>
                </a:solidFill>
              </a:rPr>
              <a:t>: Limited performance on complex, non-linear data.</a:t>
            </a:r>
          </a:p>
        </p:txBody>
      </p:sp>
      <p:sp>
        <p:nvSpPr>
          <p:cNvPr id="2" name="TextBox 1">
            <a:extLst>
              <a:ext uri="{FF2B5EF4-FFF2-40B4-BE49-F238E27FC236}">
                <a16:creationId xmlns:a16="http://schemas.microsoft.com/office/drawing/2014/main" id="{AB67398E-9C13-103A-DAB1-A8667B4381DF}"/>
              </a:ext>
            </a:extLst>
          </p:cNvPr>
          <p:cNvSpPr txBox="1"/>
          <p:nvPr/>
        </p:nvSpPr>
        <p:spPr>
          <a:xfrm>
            <a:off x="6096000" y="645794"/>
            <a:ext cx="5890260" cy="5816977"/>
          </a:xfrm>
          <a:prstGeom prst="rect">
            <a:avLst/>
          </a:prstGeom>
          <a:noFill/>
        </p:spPr>
        <p:txBody>
          <a:bodyPr wrap="square" rtlCol="0">
            <a:spAutoFit/>
          </a:bodyPr>
          <a:lstStyle/>
          <a:p>
            <a:pPr marL="914400" indent="-571500" algn="just">
              <a:lnSpc>
                <a:spcPct val="200000"/>
              </a:lnSpc>
              <a:buFont typeface="Wingdings" panose="05000000000000000000" pitchFamily="2" charset="2"/>
              <a:buChar char="Ø"/>
            </a:pPr>
            <a:r>
              <a:rPr lang="en-IN" sz="1200" b="1" dirty="0">
                <a:solidFill>
                  <a:schemeClr val="bg1">
                    <a:lumMod val="95000"/>
                  </a:schemeClr>
                </a:solidFill>
              </a:rPr>
              <a:t>Gradient Booster</a:t>
            </a:r>
          </a:p>
          <a:p>
            <a:pPr marL="914400" algn="just">
              <a:lnSpc>
                <a:spcPct val="200000"/>
              </a:lnSpc>
            </a:pPr>
            <a:r>
              <a:rPr lang="en-US" sz="1200" dirty="0">
                <a:solidFill>
                  <a:schemeClr val="bg1">
                    <a:lumMod val="95000"/>
                  </a:schemeClr>
                </a:solidFill>
              </a:rPr>
              <a:t>Gradient Boosting is a powerful method for credit card fraud detection due to its high predictive accuracy, ensemble nature that reduces overfitting, and the ability to handle complex patterns in the data. It also offers insights into feature importance, aiding in identifying relevant variables for fraud detection. </a:t>
            </a:r>
            <a:endParaRPr lang="en-IN" sz="1200" dirty="0">
              <a:solidFill>
                <a:schemeClr val="bg1">
                  <a:lumMod val="95000"/>
                </a:schemeClr>
              </a:solidFill>
            </a:endParaRPr>
          </a:p>
          <a:p>
            <a:pPr marL="914400" algn="just">
              <a:lnSpc>
                <a:spcPct val="200000"/>
              </a:lnSpc>
            </a:pPr>
            <a:r>
              <a:rPr lang="en-US" sz="1200" b="1" dirty="0">
                <a:solidFill>
                  <a:schemeClr val="bg1">
                    <a:lumMod val="95000"/>
                  </a:schemeClr>
                </a:solidFill>
              </a:rPr>
              <a:t>Pros</a:t>
            </a:r>
            <a:r>
              <a:rPr lang="en-US" sz="1200" dirty="0">
                <a:solidFill>
                  <a:schemeClr val="bg1">
                    <a:lumMod val="95000"/>
                  </a:schemeClr>
                </a:solidFill>
              </a:rPr>
              <a:t>: High predictive accuracy, reduces overfitting, handles complex data patterns.</a:t>
            </a:r>
          </a:p>
          <a:p>
            <a:pPr marL="914400" indent="-571500" algn="just">
              <a:lnSpc>
                <a:spcPct val="200000"/>
              </a:lnSpc>
              <a:buFont typeface="Wingdings" panose="05000000000000000000" pitchFamily="2" charset="2"/>
              <a:buChar char="Ø"/>
            </a:pPr>
            <a:r>
              <a:rPr lang="en-IN" sz="1200" b="1" dirty="0">
                <a:solidFill>
                  <a:schemeClr val="bg1">
                    <a:lumMod val="95000"/>
                  </a:schemeClr>
                </a:solidFill>
              </a:rPr>
              <a:t>Neural Network</a:t>
            </a:r>
          </a:p>
          <a:p>
            <a:pPr marL="914400" indent="-457200" algn="just">
              <a:lnSpc>
                <a:spcPct val="200000"/>
              </a:lnSpc>
            </a:pPr>
            <a:r>
              <a:rPr lang="en-IN" sz="1200" b="1" dirty="0">
                <a:solidFill>
                  <a:schemeClr val="bg1">
                    <a:lumMod val="95000"/>
                  </a:schemeClr>
                </a:solidFill>
              </a:rPr>
              <a:t>	</a:t>
            </a:r>
            <a:r>
              <a:rPr lang="en-US" sz="1200" dirty="0">
                <a:solidFill>
                  <a:schemeClr val="bg1">
                    <a:lumMod val="95000"/>
                  </a:schemeClr>
                </a:solidFill>
              </a:rPr>
              <a:t>Neural Network (NN) models offer advantages in credit card fraud detection due to their ability to capture intricate non-linear patterns in data. They excel in feature learning from raw data, making them adept at detecting complex and evolving fraud behaviors.</a:t>
            </a:r>
            <a:endParaRPr lang="en-IN" sz="1200" dirty="0">
              <a:solidFill>
                <a:schemeClr val="bg1">
                  <a:lumMod val="95000"/>
                </a:schemeClr>
              </a:solidFill>
            </a:endParaRPr>
          </a:p>
          <a:p>
            <a:pPr marL="914400" algn="just">
              <a:lnSpc>
                <a:spcPct val="200000"/>
              </a:lnSpc>
            </a:pPr>
            <a:r>
              <a:rPr lang="en-US" sz="1200" b="1" dirty="0">
                <a:solidFill>
                  <a:schemeClr val="bg1">
                    <a:lumMod val="95000"/>
                  </a:schemeClr>
                </a:solidFill>
              </a:rPr>
              <a:t>Pros</a:t>
            </a:r>
            <a:r>
              <a:rPr lang="en-US" sz="1200" dirty="0">
                <a:solidFill>
                  <a:schemeClr val="bg1">
                    <a:lumMod val="95000"/>
                  </a:schemeClr>
                </a:solidFill>
              </a:rPr>
              <a:t>: Captures intricate non-linear patterns, adept at detecting complex fraud behaviors.</a:t>
            </a:r>
            <a:endParaRPr lang="en-IN" sz="1200" dirty="0">
              <a:solidFill>
                <a:schemeClr val="bg1">
                  <a:lumMod val="95000"/>
                </a:schemeClr>
              </a:solidFill>
            </a:endParaRPr>
          </a:p>
          <a:p>
            <a:pPr algn="just"/>
            <a:endParaRPr lang="en-US" sz="1200" dirty="0"/>
          </a:p>
        </p:txBody>
      </p:sp>
      <p:sp>
        <p:nvSpPr>
          <p:cNvPr id="3" name="TextBox 2">
            <a:extLst>
              <a:ext uri="{FF2B5EF4-FFF2-40B4-BE49-F238E27FC236}">
                <a16:creationId xmlns:a16="http://schemas.microsoft.com/office/drawing/2014/main" id="{EF1A6CA9-5C8A-38D0-8B3C-C2B8995E9956}"/>
              </a:ext>
            </a:extLst>
          </p:cNvPr>
          <p:cNvSpPr txBox="1"/>
          <p:nvPr/>
        </p:nvSpPr>
        <p:spPr>
          <a:xfrm>
            <a:off x="683895" y="-77255"/>
            <a:ext cx="8583930" cy="568745"/>
          </a:xfrm>
          <a:prstGeom prst="rect">
            <a:avLst/>
          </a:prstGeom>
          <a:noFill/>
        </p:spPr>
        <p:txBody>
          <a:bodyPr wrap="square" rtlCol="0" anchor="t" anchorCtr="0">
            <a:spAutoFit/>
          </a:bodyPr>
          <a:lstStyle/>
          <a:p>
            <a:pPr marL="0" indent="0">
              <a:lnSpc>
                <a:spcPct val="200000"/>
              </a:lnSpc>
              <a:buNone/>
            </a:pPr>
            <a:r>
              <a:rPr lang="en-US" sz="1800" dirty="0">
                <a:solidFill>
                  <a:schemeClr val="bg1">
                    <a:lumMod val="95000"/>
                  </a:schemeClr>
                </a:solidFill>
              </a:rPr>
              <a:t>The following models were developed, with their respective outcomes recorded. </a:t>
            </a:r>
          </a:p>
        </p:txBody>
      </p:sp>
      <p:pic>
        <p:nvPicPr>
          <p:cNvPr id="8" name="Audio 7">
            <a:hlinkClick r:id="" action="ppaction://media"/>
            <a:extLst>
              <a:ext uri="{FF2B5EF4-FFF2-40B4-BE49-F238E27FC236}">
                <a16:creationId xmlns:a16="http://schemas.microsoft.com/office/drawing/2014/main" id="{F0725B79-F03E-FE91-0440-909E20C41E8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7108681"/>
      </p:ext>
    </p:extLst>
  </p:cSld>
  <p:clrMapOvr>
    <a:masterClrMapping/>
  </p:clrMapOvr>
  <mc:AlternateContent xmlns:mc="http://schemas.openxmlformats.org/markup-compatibility/2006" xmlns:p14="http://schemas.microsoft.com/office/powerpoint/2010/main">
    <mc:Choice Requires="p14">
      <p:transition spd="slow" p14:dur="2000" advTm="20962"/>
    </mc:Choice>
    <mc:Fallback xmlns="">
      <p:transition spd="slow" advTm="20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82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755650" y="18255"/>
            <a:ext cx="10515600" cy="1325563"/>
          </a:xfrm>
        </p:spPr>
        <p:txBody>
          <a:bodyPr/>
          <a:lstStyle/>
          <a:p>
            <a:r>
              <a:rPr lang="en-US" dirty="0">
                <a:solidFill>
                  <a:schemeClr val="bg2"/>
                </a:solidFill>
              </a:rPr>
              <a:t>MODEL EVALUATION</a:t>
            </a:r>
          </a:p>
        </p:txBody>
      </p:sp>
      <p:sp>
        <p:nvSpPr>
          <p:cNvPr id="3" name="Content Placeholder 2">
            <a:extLst>
              <a:ext uri="{FF2B5EF4-FFF2-40B4-BE49-F238E27FC236}">
                <a16:creationId xmlns:a16="http://schemas.microsoft.com/office/drawing/2014/main" id="{92DE26D5-10FA-15AD-7412-784E2C4D4FFA}"/>
              </a:ext>
            </a:extLst>
          </p:cNvPr>
          <p:cNvSpPr>
            <a:spLocks noGrp="1"/>
          </p:cNvSpPr>
          <p:nvPr>
            <p:ph idx="1"/>
          </p:nvPr>
        </p:nvSpPr>
        <p:spPr>
          <a:xfrm>
            <a:off x="838200" y="1466850"/>
            <a:ext cx="10515600" cy="4710113"/>
          </a:xfrm>
        </p:spPr>
        <p:txBody>
          <a:bodyPr>
            <a:normAutofit/>
          </a:bodyPr>
          <a:lstStyle/>
          <a:p>
            <a:pPr marL="0" indent="0">
              <a:buNone/>
            </a:pPr>
            <a:r>
              <a:rPr lang="en-US" sz="3200" dirty="0">
                <a:solidFill>
                  <a:schemeClr val="bg2"/>
                </a:solidFill>
                <a:latin typeface="+mj-lt"/>
                <a:ea typeface="+mj-ea"/>
                <a:cs typeface="+mj-cs"/>
              </a:rPr>
              <a:t>Random Forest Classifier</a:t>
            </a:r>
          </a:p>
          <a:p>
            <a:pPr marL="0" indent="0">
              <a:buNone/>
            </a:pPr>
            <a:endParaRPr lang="en-US" sz="2400" dirty="0">
              <a:solidFill>
                <a:schemeClr val="bg2"/>
              </a:solidFill>
              <a:latin typeface="+mj-lt"/>
              <a:ea typeface="+mj-ea"/>
              <a:cs typeface="+mj-cs"/>
            </a:endParaRPr>
          </a:p>
        </p:txBody>
      </p:sp>
      <p:graphicFrame>
        <p:nvGraphicFramePr>
          <p:cNvPr id="4" name="Table 3">
            <a:extLst>
              <a:ext uri="{FF2B5EF4-FFF2-40B4-BE49-F238E27FC236}">
                <a16:creationId xmlns:a16="http://schemas.microsoft.com/office/drawing/2014/main" id="{81998BF3-0993-47A3-06CB-DC160B1A0301}"/>
              </a:ext>
            </a:extLst>
          </p:cNvPr>
          <p:cNvGraphicFramePr>
            <a:graphicFrameLocks noGrp="1"/>
          </p:cNvGraphicFramePr>
          <p:nvPr>
            <p:extLst>
              <p:ext uri="{D42A27DB-BD31-4B8C-83A1-F6EECF244321}">
                <p14:modId xmlns:p14="http://schemas.microsoft.com/office/powerpoint/2010/main" val="3307039931"/>
              </p:ext>
            </p:extLst>
          </p:nvPr>
        </p:nvGraphicFramePr>
        <p:xfrm>
          <a:off x="925422" y="2654626"/>
          <a:ext cx="5170578" cy="2278014"/>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680244492"/>
                    </a:ext>
                  </a:extLst>
                </a:gridCol>
                <a:gridCol w="1384259">
                  <a:extLst>
                    <a:ext uri="{9D8B030D-6E8A-4147-A177-3AD203B41FA5}">
                      <a16:colId xmlns:a16="http://schemas.microsoft.com/office/drawing/2014/main" val="3793380815"/>
                    </a:ext>
                  </a:extLst>
                </a:gridCol>
                <a:gridCol w="1309993">
                  <a:extLst>
                    <a:ext uri="{9D8B030D-6E8A-4147-A177-3AD203B41FA5}">
                      <a16:colId xmlns:a16="http://schemas.microsoft.com/office/drawing/2014/main" val="3128649175"/>
                    </a:ext>
                  </a:extLst>
                </a:gridCol>
                <a:gridCol w="1303906">
                  <a:extLst>
                    <a:ext uri="{9D8B030D-6E8A-4147-A177-3AD203B41FA5}">
                      <a16:colId xmlns:a16="http://schemas.microsoft.com/office/drawing/2014/main" val="862813970"/>
                    </a:ext>
                  </a:extLst>
                </a:gridCol>
              </a:tblGrid>
              <a:tr h="779765">
                <a:tc>
                  <a:txBody>
                    <a:bodyPr/>
                    <a:lstStyle/>
                    <a:p>
                      <a:pPr marL="0" marR="0" algn="ctr">
                        <a:lnSpc>
                          <a:spcPct val="200000"/>
                        </a:lnSpc>
                        <a:spcBef>
                          <a:spcPts val="0"/>
                        </a:spcBef>
                        <a:spcAft>
                          <a:spcPts val="0"/>
                        </a:spcAft>
                      </a:pPr>
                      <a:r>
                        <a:rPr lang="en-IN" sz="1200">
                          <a:effectLst/>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Recall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F1-Score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570947018"/>
                  </a:ext>
                </a:extLst>
              </a:tr>
              <a:tr h="779764">
                <a:tc>
                  <a:txBody>
                    <a:bodyPr/>
                    <a:lstStyle/>
                    <a:p>
                      <a:pPr marL="0" marR="0" algn="ctr">
                        <a:lnSpc>
                          <a:spcPct val="200000"/>
                        </a:lnSpc>
                        <a:spcBef>
                          <a:spcPts val="0"/>
                        </a:spcBef>
                        <a:spcAft>
                          <a:spcPts val="0"/>
                        </a:spcAft>
                      </a:pPr>
                      <a:r>
                        <a:rPr lang="en-IN" sz="1200" dirty="0">
                          <a:effectLst/>
                        </a:rPr>
                        <a:t>0 – non-Fraud</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09084344"/>
                  </a:ext>
                </a:extLst>
              </a:tr>
              <a:tr h="718485">
                <a:tc>
                  <a:txBody>
                    <a:bodyPr/>
                    <a:lstStyle/>
                    <a:p>
                      <a:pPr marL="0" marR="0" algn="ctr">
                        <a:lnSpc>
                          <a:spcPct val="200000"/>
                        </a:lnSpc>
                        <a:spcBef>
                          <a:spcPts val="0"/>
                        </a:spcBef>
                        <a:spcAft>
                          <a:spcPts val="0"/>
                        </a:spcAft>
                      </a:pPr>
                      <a:r>
                        <a:rPr lang="en-IN" sz="1200">
                          <a:effectLst/>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0.75</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968633503"/>
                  </a:ext>
                </a:extLst>
              </a:tr>
            </a:tbl>
          </a:graphicData>
        </a:graphic>
      </p:graphicFrame>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2766559114"/>
              </p:ext>
            </p:extLst>
          </p:nvPr>
        </p:nvGraphicFramePr>
        <p:xfrm>
          <a:off x="925422" y="5026464"/>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kern="1200" dirty="0">
                          <a:solidFill>
                            <a:schemeClr val="dk1"/>
                          </a:solidFill>
                          <a:effectLst/>
                          <a:latin typeface="+mn-lt"/>
                          <a:ea typeface="+mn-ea"/>
                          <a:cs typeface="+mn-cs"/>
                        </a:rPr>
                        <a:t>99.75%</a:t>
                      </a:r>
                      <a:endParaRPr lang="en-US" sz="1200" kern="1200" dirty="0">
                        <a:solidFill>
                          <a:schemeClr val="dk1"/>
                        </a:solidFill>
                        <a:effectLst/>
                        <a:latin typeface="+mn-lt"/>
                        <a:ea typeface="+mn-ea"/>
                        <a:cs typeface="+mn-cs"/>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effectLst/>
                        </a:rPr>
                        <a:t>0.86</a:t>
                      </a:r>
                      <a:endParaRPr lang="en-US" sz="1100" b="1"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pic>
        <p:nvPicPr>
          <p:cNvPr id="9" name="Picture 8">
            <a:extLst>
              <a:ext uri="{FF2B5EF4-FFF2-40B4-BE49-F238E27FC236}">
                <a16:creationId xmlns:a16="http://schemas.microsoft.com/office/drawing/2014/main" id="{507A7557-3836-FE29-187C-82BABC259653}"/>
              </a:ext>
            </a:extLst>
          </p:cNvPr>
          <p:cNvPicPr>
            <a:picLocks noChangeAspect="1"/>
          </p:cNvPicPr>
          <p:nvPr/>
        </p:nvPicPr>
        <p:blipFill>
          <a:blip r:embed="rId5"/>
          <a:stretch>
            <a:fillRect/>
          </a:stretch>
        </p:blipFill>
        <p:spPr>
          <a:xfrm>
            <a:off x="6653241" y="2654626"/>
            <a:ext cx="4927486" cy="3731664"/>
          </a:xfrm>
          <a:prstGeom prst="rect">
            <a:avLst/>
          </a:prstGeom>
        </p:spPr>
      </p:pic>
      <p:pic>
        <p:nvPicPr>
          <p:cNvPr id="14" name="Audio 13">
            <a:hlinkClick r:id="" action="ppaction://media"/>
            <a:extLst>
              <a:ext uri="{FF2B5EF4-FFF2-40B4-BE49-F238E27FC236}">
                <a16:creationId xmlns:a16="http://schemas.microsoft.com/office/drawing/2014/main" id="{F4FE486E-37D8-85E0-1BF3-BA490884500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0465948"/>
      </p:ext>
    </p:extLst>
  </p:cSld>
  <p:clrMapOvr>
    <a:masterClrMapping/>
  </p:clrMapOvr>
  <mc:AlternateContent xmlns:mc="http://schemas.openxmlformats.org/markup-compatibility/2006" xmlns:p14="http://schemas.microsoft.com/office/powerpoint/2010/main">
    <mc:Choice Requires="p14">
      <p:transition spd="slow" p14:dur="2000" advTm="48945"/>
    </mc:Choice>
    <mc:Fallback xmlns="">
      <p:transition spd="slow" advTm="48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839</TotalTime>
  <Words>2046</Words>
  <Application>Microsoft Office PowerPoint</Application>
  <PresentationFormat>Widescreen</PresentationFormat>
  <Paragraphs>198</Paragraphs>
  <Slides>16</Slides>
  <Notes>16</Notes>
  <HiddenSlides>0</HiddenSlides>
  <MMClips>16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Inter</vt:lpstr>
      <vt:lpstr>Söhne</vt:lpstr>
      <vt:lpstr>Times New Roman</vt:lpstr>
      <vt:lpstr>Wingdings</vt:lpstr>
      <vt:lpstr>Office Theme</vt:lpstr>
      <vt:lpstr>PowerPoint Presentation</vt:lpstr>
      <vt:lpstr>INTRODUCTION</vt:lpstr>
      <vt:lpstr>PROCESS</vt:lpstr>
      <vt:lpstr>DATA SOURCE (Collection) </vt:lpstr>
      <vt:lpstr>DATA PREPARATION </vt:lpstr>
      <vt:lpstr>EXPLORATORY DATA ANALYSIS</vt:lpstr>
      <vt:lpstr>MODEL BUILDING &amp; TRAINING</vt:lpstr>
      <vt:lpstr>PowerPoint Presentation</vt:lpstr>
      <vt:lpstr>MODEL EVALUATION</vt:lpstr>
      <vt:lpstr>PowerPoint Presentation</vt:lpstr>
      <vt:lpstr>PowerPoint Presentation</vt:lpstr>
      <vt:lpstr>PowerPoint Presentation</vt:lpstr>
      <vt:lpstr>ETHICAL IMPLICATIONS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Shield | Securing Credit Card Transactions</dc:title>
  <dc:creator>Aarti Ramani</dc:creator>
  <cp:lastModifiedBy>Aarti Ramani</cp:lastModifiedBy>
  <cp:revision>304</cp:revision>
  <dcterms:created xsi:type="dcterms:W3CDTF">2023-09-22T05:34:11Z</dcterms:created>
  <dcterms:modified xsi:type="dcterms:W3CDTF">2023-09-27T18:12:23Z</dcterms:modified>
</cp:coreProperties>
</file>

<file path=docProps/thumbnail.jpeg>
</file>